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256" r:id="rId2"/>
    <p:sldId id="307" r:id="rId3"/>
    <p:sldId id="257" r:id="rId4"/>
    <p:sldId id="258" r:id="rId5"/>
    <p:sldId id="353" r:id="rId6"/>
    <p:sldId id="355" r:id="rId7"/>
    <p:sldId id="260" r:id="rId8"/>
    <p:sldId id="328" r:id="rId9"/>
    <p:sldId id="332" r:id="rId10"/>
    <p:sldId id="334" r:id="rId11"/>
    <p:sldId id="329" r:id="rId12"/>
    <p:sldId id="335" r:id="rId13"/>
    <p:sldId id="333" r:id="rId14"/>
    <p:sldId id="336" r:id="rId15"/>
    <p:sldId id="341" r:id="rId16"/>
    <p:sldId id="344" r:id="rId17"/>
    <p:sldId id="343" r:id="rId18"/>
    <p:sldId id="337" r:id="rId19"/>
    <p:sldId id="338" r:id="rId20"/>
    <p:sldId id="339" r:id="rId21"/>
    <p:sldId id="359" r:id="rId22"/>
    <p:sldId id="340" r:id="rId23"/>
    <p:sldId id="360" r:id="rId24"/>
    <p:sldId id="361" r:id="rId25"/>
    <p:sldId id="362" r:id="rId26"/>
    <p:sldId id="368" r:id="rId27"/>
    <p:sldId id="357" r:id="rId28"/>
    <p:sldId id="347" r:id="rId29"/>
    <p:sldId id="363" r:id="rId30"/>
    <p:sldId id="348" r:id="rId31"/>
    <p:sldId id="364" r:id="rId32"/>
    <p:sldId id="349" r:id="rId33"/>
    <p:sldId id="365" r:id="rId34"/>
    <p:sldId id="366" r:id="rId35"/>
    <p:sldId id="367" r:id="rId36"/>
    <p:sldId id="369" r:id="rId37"/>
    <p:sldId id="370" r:id="rId38"/>
    <p:sldId id="358" r:id="rId39"/>
    <p:sldId id="351" r:id="rId40"/>
    <p:sldId id="304" r:id="rId4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4" autoAdjust="0"/>
    <p:restoredTop sz="94660"/>
  </p:normalViewPr>
  <p:slideViewPr>
    <p:cSldViewPr>
      <p:cViewPr varScale="1">
        <p:scale>
          <a:sx n="103" d="100"/>
          <a:sy n="103" d="100"/>
        </p:scale>
        <p:origin x="-1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r">
              <a:defRPr sz="1200"/>
            </a:lvl1pPr>
          </a:lstStyle>
          <a:p>
            <a:fld id="{DBB3E14F-58A9-4503-A01E-9D2A7996044A}" type="datetimeFigureOut">
              <a:rPr lang="ru-RU" smtClean="0"/>
              <a:t>16.11.2017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r">
              <a:defRPr sz="1200"/>
            </a:lvl1pPr>
          </a:lstStyle>
          <a:p>
            <a:fld id="{B5A2D0CB-DB6C-44ED-866D-6AD1FA12B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869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604" cy="465341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60" y="0"/>
            <a:ext cx="3038604" cy="465341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r">
              <a:defRPr sz="1200"/>
            </a:lvl1pPr>
          </a:lstStyle>
          <a:p>
            <a:fld id="{2DBFAE90-FC8E-4EBA-9A03-5D2ABB496E1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07" tIns="45203" rIns="90407" bIns="452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4" y="4415531"/>
            <a:ext cx="5608974" cy="4183602"/>
          </a:xfrm>
          <a:prstGeom prst="rect">
            <a:avLst/>
          </a:prstGeom>
        </p:spPr>
        <p:txBody>
          <a:bodyPr vert="horz" lIns="90407" tIns="45203" rIns="90407" bIns="4520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574"/>
            <a:ext cx="3038604" cy="465340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60" y="8829574"/>
            <a:ext cx="3038604" cy="465340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r">
              <a:defRPr sz="1200"/>
            </a:lvl1pPr>
          </a:lstStyle>
          <a:p>
            <a:fld id="{6A42FEE5-794E-4A01-B5E5-D7382BD3A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51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43A6C-4A0B-42C0-B17C-02023060E976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ACE5F-D9CE-480E-81B1-A07E7CFE0E99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ED79-79C8-4693-B296-F38DD538B7C6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984CB-8DBC-4E99-BF6B-878A150FA650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E4F12-D532-4E5F-89AA-9EFB2C9D6868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1004-2984-49C1-B6A8-3CE8EFBD6924}" type="datetime1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0969-067E-4713-8879-D15EEB05F72E}" type="datetime1">
              <a:rPr lang="en-US" smtClean="0"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707A-DA71-4069-ADC8-2F9A7510EE03}" type="datetime1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E8C9-3775-4A3A-AA43-8D41F5EB1449}" type="datetime1">
              <a:rPr lang="en-US" smtClean="0"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74FE-FF35-4548-AE14-2C9F1F3B0E3F}" type="datetime1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EDB6E-A941-4550-905B-BB681DBB27D3}" type="datetime1">
              <a:rPr lang="en-US" smtClean="0"/>
              <a:t>11/16/2017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FEBF227-96DE-43F6-8BB4-541A9608B3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5F028FA-6533-49AE-AC64-08579BA22F2D}" type="datetime1">
              <a:rPr lang="en-US" smtClean="0"/>
              <a:t>11/16/2017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bc.ca/strombo/guest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ncouversun.com/" TargetMode="External"/><Relationship Id="rId2" Type="http://schemas.openxmlformats.org/officeDocument/2006/relationships/hyperlink" Target="http://www.cbc.ca/strombo/gues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rryfox.org/schoolrun/educators_organizers/national-lesson-plan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aace-english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872208"/>
          </a:xfrm>
        </p:spPr>
        <p:txBody>
          <a:bodyPr/>
          <a:lstStyle/>
          <a:p>
            <a:pPr algn="ctr"/>
            <a:r>
              <a:rPr lang="en-US" sz="4000" b="1" dirty="0" smtClean="0"/>
              <a:t>7x7x7 </a:t>
            </a:r>
            <a:br>
              <a:rPr lang="en-US" sz="4000" b="1" dirty="0" smtClean="0"/>
            </a:br>
            <a:r>
              <a:rPr lang="en-US" sz="4000" b="1" dirty="0" smtClean="0"/>
              <a:t>Paraphrasing </a:t>
            </a:r>
            <a:r>
              <a:rPr lang="en-US" sz="4000" b="1" dirty="0" smtClean="0"/>
              <a:t>Method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Lesson </a:t>
            </a:r>
            <a:r>
              <a:rPr lang="en-US" sz="4000" b="1" dirty="0" smtClean="0"/>
              <a:t>Materials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068960"/>
            <a:ext cx="6400800" cy="3312368"/>
          </a:xfrm>
        </p:spPr>
        <p:txBody>
          <a:bodyPr>
            <a:normAutofit/>
          </a:bodyPr>
          <a:lstStyle/>
          <a:p>
            <a:pPr algn="ctr"/>
            <a:endParaRPr lang="en-US" sz="2800" b="1" dirty="0" smtClean="0">
              <a:solidFill>
                <a:schemeClr val="tx2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Supporting Document: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Terry Fox  Paraphrase 7x7x7 handouts</a:t>
            </a:r>
            <a:endParaRPr lang="en-US" sz="2400" b="1" dirty="0">
              <a:solidFill>
                <a:schemeClr val="tx2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2"/>
                </a:solidFill>
              </a:rPr>
              <a:t>Janice </a:t>
            </a:r>
            <a:r>
              <a:rPr lang="en-US" sz="3200" b="1" dirty="0">
                <a:solidFill>
                  <a:schemeClr val="tx2"/>
                </a:solidFill>
              </a:rPr>
              <a:t>GT </a:t>
            </a:r>
            <a:r>
              <a:rPr lang="en-US" sz="3200" b="1" dirty="0" err="1" smtClean="0">
                <a:solidFill>
                  <a:schemeClr val="tx2"/>
                </a:solidFill>
              </a:rPr>
              <a:t>Penner</a:t>
            </a:r>
            <a:endParaRPr lang="en-US" sz="3200" b="1" dirty="0" smtClean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pennerj@douglascollege.ca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www.AACE-English.com</a:t>
            </a:r>
          </a:p>
          <a:p>
            <a:pPr algn="ctr"/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56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 grade 12 Terry and his friend Doug </a:t>
            </a:r>
            <a:r>
              <a:rPr lang="en-US" sz="4000" dirty="0" err="1" smtClean="0"/>
              <a:t>Alward</a:t>
            </a:r>
            <a:r>
              <a:rPr lang="en-US" sz="4000" dirty="0" smtClean="0"/>
              <a:t> shared the Athlete of the Year award. Terry even went on to play basketball at Simon Fraser.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055" y="188640"/>
            <a:ext cx="7620000" cy="1143000"/>
          </a:xfrm>
        </p:spPr>
        <p:txBody>
          <a:bodyPr/>
          <a:lstStyle/>
          <a:p>
            <a:r>
              <a:rPr lang="en-US" sz="3200" dirty="0" smtClean="0"/>
              <a:t>Suggested Thought Groups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After </a:t>
            </a:r>
            <a:r>
              <a:rPr lang="en-US" sz="3600" dirty="0"/>
              <a:t>three </a:t>
            </a:r>
            <a:r>
              <a:rPr lang="en-US" sz="3600" dirty="0" smtClean="0"/>
              <a:t>practices / </a:t>
            </a:r>
            <a:r>
              <a:rPr lang="en-US" sz="3600" dirty="0"/>
              <a:t>his coach suggested to </a:t>
            </a:r>
            <a:r>
              <a:rPr lang="en-US" sz="3600" dirty="0" smtClean="0"/>
              <a:t>him / </a:t>
            </a:r>
            <a:r>
              <a:rPr lang="en-US" sz="3600" dirty="0"/>
              <a:t>that he should take on another </a:t>
            </a:r>
            <a:r>
              <a:rPr lang="en-US" sz="3600" dirty="0" smtClean="0"/>
              <a:t>sport</a:t>
            </a:r>
            <a:r>
              <a:rPr lang="en-US" sz="3600" dirty="0"/>
              <a:t> </a:t>
            </a:r>
            <a:r>
              <a:rPr lang="en-US" sz="3600" dirty="0" smtClean="0"/>
              <a:t> / </a:t>
            </a:r>
            <a:r>
              <a:rPr lang="en-US" sz="3600" dirty="0"/>
              <a:t>Terry was determined to get better </a:t>
            </a:r>
            <a:r>
              <a:rPr lang="en-US" sz="3600" dirty="0" smtClean="0"/>
              <a:t>/ and </a:t>
            </a:r>
            <a:r>
              <a:rPr lang="en-US" sz="3600" dirty="0"/>
              <a:t>make the </a:t>
            </a:r>
            <a:r>
              <a:rPr lang="en-US" sz="3600" dirty="0" smtClean="0"/>
              <a:t>team  / He </a:t>
            </a:r>
            <a:r>
              <a:rPr lang="en-US" sz="3600" dirty="0"/>
              <a:t>went to school early every morning </a:t>
            </a:r>
            <a:r>
              <a:rPr lang="en-US" sz="3600" dirty="0" smtClean="0"/>
              <a:t>/ and </a:t>
            </a:r>
            <a:r>
              <a:rPr lang="en-US" sz="3600" dirty="0"/>
              <a:t>stayed late afterwards </a:t>
            </a:r>
            <a:r>
              <a:rPr lang="en-US" sz="3600" dirty="0" smtClean="0"/>
              <a:t> / so </a:t>
            </a:r>
            <a:r>
              <a:rPr lang="en-US" sz="3600" dirty="0"/>
              <a:t>that he could practice.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7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Suggested Thought Groups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 grade 12 / Terry and his friend Doug </a:t>
            </a:r>
            <a:r>
              <a:rPr lang="en-US" sz="3600" dirty="0" err="1" smtClean="0"/>
              <a:t>Alward</a:t>
            </a:r>
            <a:r>
              <a:rPr lang="en-US" sz="3600" dirty="0" smtClean="0"/>
              <a:t>  /shared the Athlete of the Year award./  Terry even went on to play basketball  /at Simon Fraser University.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Ex: Cross out unnecessary info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Terry loved sports/  and he wanted to make his school basketball team </a:t>
            </a:r>
            <a:r>
              <a:rPr lang="en-US" sz="2400" dirty="0" smtClean="0"/>
              <a:t>/ </a:t>
            </a:r>
            <a:r>
              <a:rPr lang="en-US" sz="2400" strike="sngStrike" dirty="0" smtClean="0"/>
              <a:t>more than anything. </a:t>
            </a:r>
          </a:p>
          <a:p>
            <a:pPr marL="114300" indent="0">
              <a:buNone/>
            </a:pPr>
            <a:r>
              <a:rPr lang="en-US" sz="2400" strike="sngStrike" dirty="0" smtClean="0"/>
              <a:t> Despite </a:t>
            </a:r>
            <a:r>
              <a:rPr lang="en-US" sz="2400" b="1" dirty="0" smtClean="0"/>
              <a:t>his small size </a:t>
            </a:r>
            <a:r>
              <a:rPr lang="en-US" sz="2400" strike="sngStrike" dirty="0" smtClean="0"/>
              <a:t>/ his grade 8 physical education teacher /noticed “this little guy / who worked his rear off.”/</a:t>
            </a:r>
          </a:p>
          <a:p>
            <a:r>
              <a:rPr lang="en-US" sz="2400" strike="sngStrike" dirty="0"/>
              <a:t>After three practices </a:t>
            </a:r>
            <a:r>
              <a:rPr lang="en-US" sz="2400" dirty="0"/>
              <a:t>/ </a:t>
            </a:r>
            <a:r>
              <a:rPr lang="en-US" sz="2400" b="1" dirty="0"/>
              <a:t>his coach suggested to him / that he should take on another sport</a:t>
            </a:r>
            <a:r>
              <a:rPr lang="en-US" sz="2400" dirty="0"/>
              <a:t>  /</a:t>
            </a:r>
            <a:r>
              <a:rPr lang="en-US" sz="2400" strike="sngStrike" dirty="0"/>
              <a:t> Terry was </a:t>
            </a:r>
            <a:r>
              <a:rPr lang="en-US" sz="2400" b="1" dirty="0"/>
              <a:t>determined</a:t>
            </a:r>
            <a:r>
              <a:rPr lang="en-US" sz="2400" dirty="0"/>
              <a:t> </a:t>
            </a:r>
            <a:r>
              <a:rPr lang="en-US" sz="2400" strike="sngStrike" dirty="0"/>
              <a:t>to get better / and </a:t>
            </a:r>
            <a:r>
              <a:rPr lang="en-US" sz="2400" b="1" dirty="0"/>
              <a:t>make the team  </a:t>
            </a:r>
            <a:r>
              <a:rPr lang="en-US" sz="2400" strike="sngStrike" dirty="0"/>
              <a:t>/ He went to </a:t>
            </a:r>
            <a:r>
              <a:rPr lang="en-US" sz="2400" b="1" dirty="0"/>
              <a:t>school early</a:t>
            </a:r>
            <a:r>
              <a:rPr lang="en-US" sz="2400" b="1" strike="sngStrike" dirty="0"/>
              <a:t> </a:t>
            </a:r>
            <a:r>
              <a:rPr lang="en-US" sz="2400" strike="sngStrike" dirty="0"/>
              <a:t>every morning / and stayed </a:t>
            </a:r>
            <a:r>
              <a:rPr lang="en-US" sz="2400" b="1" dirty="0"/>
              <a:t>late afterwards  </a:t>
            </a:r>
            <a:r>
              <a:rPr lang="en-US" sz="2400" strike="sngStrike" dirty="0"/>
              <a:t>/ so that he could </a:t>
            </a:r>
            <a:r>
              <a:rPr lang="en-US" sz="2400" b="1" dirty="0"/>
              <a:t>practice.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0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7 </a:t>
            </a:r>
            <a:r>
              <a:rPr lang="en-US" sz="4000" dirty="0"/>
              <a:t>C</a:t>
            </a:r>
            <a:r>
              <a:rPr lang="en-US" sz="4000" dirty="0" smtClean="0"/>
              <a:t>ommon Strategies: Description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sz="3200" dirty="0" smtClean="0"/>
              <a:t>Refer to </a:t>
            </a:r>
            <a:r>
              <a:rPr lang="en-US" sz="3200" b="1" dirty="0" smtClean="0">
                <a:solidFill>
                  <a:schemeClr val="tx2"/>
                </a:solidFill>
              </a:rPr>
              <a:t>handout:</a:t>
            </a:r>
          </a:p>
          <a:p>
            <a:pPr marL="114300" indent="0">
              <a:buNone/>
            </a:pPr>
            <a:r>
              <a:rPr lang="en-US" sz="3200" b="1" i="1" dirty="0" smtClean="0"/>
              <a:t>7 Strategies for Paraphrasing: Description</a:t>
            </a:r>
          </a:p>
          <a:p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Read the original article first (left column)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Then, read the original with the paraphrase</a:t>
            </a:r>
          </a:p>
          <a:p>
            <a:pPr lvl="1"/>
            <a:r>
              <a:rPr lang="en-US" sz="3200" dirty="0"/>
              <a:t>T</a:t>
            </a:r>
            <a:r>
              <a:rPr lang="en-US" sz="3200" dirty="0" smtClean="0"/>
              <a:t>he </a:t>
            </a:r>
            <a:r>
              <a:rPr lang="en-US" sz="3200" b="1" dirty="0" smtClean="0"/>
              <a:t>bold faced words </a:t>
            </a:r>
            <a:r>
              <a:rPr lang="en-US" sz="3200" dirty="0" smtClean="0"/>
              <a:t>highlight the strategy.</a:t>
            </a:r>
          </a:p>
          <a:p>
            <a:pPr lvl="1"/>
            <a:r>
              <a:rPr lang="en-US" sz="3200" dirty="0" smtClean="0"/>
              <a:t>The </a:t>
            </a:r>
            <a:r>
              <a:rPr lang="en-US" sz="3200" u="sng" dirty="0" smtClean="0"/>
              <a:t>underlined words</a:t>
            </a:r>
            <a:r>
              <a:rPr lang="en-US" sz="3200" dirty="0" smtClean="0"/>
              <a:t> are KEY WORDS that needn’t be changed.</a:t>
            </a:r>
            <a:endParaRPr lang="en-US" sz="3200" dirty="0"/>
          </a:p>
          <a:p>
            <a:endParaRPr lang="en-US" dirty="0" smtClean="0"/>
          </a:p>
          <a:p>
            <a:pPr marL="114300" indent="0">
              <a:buNone/>
            </a:pPr>
            <a:r>
              <a:rPr lang="en-US" sz="2000" b="1" dirty="0" smtClean="0"/>
              <a:t>Source: </a:t>
            </a:r>
            <a:r>
              <a:rPr lang="en-US" sz="2000" dirty="0" err="1" smtClean="0"/>
              <a:t>Constantineau</a:t>
            </a:r>
            <a:r>
              <a:rPr lang="en-US" sz="2000" dirty="0" smtClean="0"/>
              <a:t>, Bruce (2013, July 4). “Terry Fox Marathon of Hope artifacts to be displayed at national museum in Ottawa.”  </a:t>
            </a:r>
            <a:r>
              <a:rPr lang="en-US" sz="2000" i="1" dirty="0" smtClean="0"/>
              <a:t>Vancouver Sun.</a:t>
            </a:r>
            <a:r>
              <a:rPr lang="en-US" sz="2000" dirty="0" smtClean="0"/>
              <a:t> retrieved www.vancouversun.com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07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1066130"/>
          </a:xfrm>
        </p:spPr>
        <p:txBody>
          <a:bodyPr/>
          <a:lstStyle/>
          <a:p>
            <a:r>
              <a:rPr lang="en-US" sz="1600" dirty="0" smtClean="0"/>
              <a:t>Student </a:t>
            </a:r>
            <a:r>
              <a:rPr lang="en-US" sz="1600" dirty="0"/>
              <a:t>Handout  excerpt </a:t>
            </a:r>
            <a:r>
              <a:rPr lang="en-US" sz="1600" dirty="0" smtClean="0"/>
              <a:t>     </a:t>
            </a:r>
            <a:r>
              <a:rPr lang="en-US" sz="2400" b="1" dirty="0" smtClean="0"/>
              <a:t>7 </a:t>
            </a:r>
            <a:r>
              <a:rPr lang="en-US" sz="2400" b="1" dirty="0"/>
              <a:t>Common </a:t>
            </a:r>
            <a:r>
              <a:rPr lang="en-US" sz="2400" b="1" dirty="0" smtClean="0"/>
              <a:t>Strategies</a:t>
            </a:r>
            <a:br>
              <a:rPr lang="en-US" sz="2400" b="1" dirty="0" smtClean="0"/>
            </a:br>
            <a:r>
              <a:rPr lang="en-US" sz="1600" b="1" dirty="0" smtClean="0"/>
              <a:t>                     </a:t>
            </a:r>
            <a:r>
              <a:rPr lang="en-US" sz="1600" dirty="0" smtClean="0"/>
              <a:t>Noticing   the Thought Groups (bold on handout)</a:t>
            </a:r>
            <a:br>
              <a:rPr lang="en-US" sz="1600" dirty="0" smtClean="0"/>
            </a:br>
            <a:r>
              <a:rPr lang="en-US" sz="1600" dirty="0" smtClean="0"/>
              <a:t>                    Using </a:t>
            </a:r>
            <a:r>
              <a:rPr lang="en-US" sz="1600" dirty="0" smtClean="0">
                <a:solidFill>
                  <a:srgbClr val="7030A0"/>
                </a:solidFill>
              </a:rPr>
              <a:t>colors </a:t>
            </a:r>
            <a:r>
              <a:rPr lang="en-US" sz="1600" dirty="0" smtClean="0"/>
              <a:t>to indicate </a:t>
            </a:r>
            <a:r>
              <a:rPr lang="en-US" sz="1600" dirty="0"/>
              <a:t>T</a:t>
            </a:r>
            <a:r>
              <a:rPr lang="en-US" sz="1600" dirty="0" smtClean="0"/>
              <a:t>hought Groups</a:t>
            </a:r>
            <a:br>
              <a:rPr lang="en-US" sz="1600" dirty="0" smtClean="0"/>
            </a:br>
            <a:r>
              <a:rPr lang="en-US" sz="1600" dirty="0" smtClean="0"/>
              <a:t>                    Noting the  </a:t>
            </a:r>
            <a:r>
              <a:rPr lang="en-US" sz="1600" u="sng" dirty="0"/>
              <a:t>k</a:t>
            </a:r>
            <a:r>
              <a:rPr lang="en-US" sz="1600" u="sng" dirty="0" smtClean="0"/>
              <a:t>ey words </a:t>
            </a:r>
            <a:r>
              <a:rPr lang="en-US" sz="1600" dirty="0" smtClean="0"/>
              <a:t>that needn’t be changed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1. Use Synonyms</a:t>
            </a:r>
          </a:p>
          <a:p>
            <a:pPr marL="114300" indent="0">
              <a:buNone/>
            </a:pPr>
            <a:r>
              <a:rPr lang="en-US" sz="2400" dirty="0" smtClean="0"/>
              <a:t>Original 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Some </a:t>
            </a:r>
            <a:r>
              <a:rPr lang="en-US" sz="2400" b="1" u="sng" dirty="0">
                <a:solidFill>
                  <a:srgbClr val="C00000"/>
                </a:solidFill>
              </a:rPr>
              <a:t>200,000</a:t>
            </a:r>
            <a:r>
              <a:rPr lang="en-US" sz="2400" b="1" dirty="0">
                <a:solidFill>
                  <a:srgbClr val="C00000"/>
                </a:solidFill>
              </a:rPr>
              <a:t> artifacts </a:t>
            </a:r>
            <a:r>
              <a:rPr lang="en-US" sz="2400" dirty="0"/>
              <a:t>from </a:t>
            </a:r>
            <a:r>
              <a:rPr lang="en-US" sz="2400" u="sng" dirty="0"/>
              <a:t>Terry Fox’s</a:t>
            </a:r>
            <a:r>
              <a:rPr lang="en-US" sz="2400" dirty="0"/>
              <a:t> incredible </a:t>
            </a:r>
            <a:r>
              <a:rPr lang="en-US" sz="2400" u="sng" dirty="0"/>
              <a:t>Marathon of Hope</a:t>
            </a:r>
            <a:r>
              <a:rPr lang="en-US" sz="2400" dirty="0"/>
              <a:t> have been 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securely stored </a:t>
            </a:r>
            <a:r>
              <a:rPr lang="en-US" sz="2400" dirty="0"/>
              <a:t>at a nondescript </a:t>
            </a:r>
            <a:r>
              <a:rPr lang="en-US" sz="2400" u="sng" dirty="0"/>
              <a:t>Burnaby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7030A0"/>
                </a:solidFill>
              </a:rPr>
              <a:t>warehouse</a:t>
            </a:r>
            <a:r>
              <a:rPr lang="en-US" sz="2400" dirty="0"/>
              <a:t> for </a:t>
            </a:r>
            <a:r>
              <a:rPr lang="en-US" sz="2400" b="1" dirty="0">
                <a:solidFill>
                  <a:srgbClr val="002060"/>
                </a:solidFill>
              </a:rPr>
              <a:t>the past two years </a:t>
            </a:r>
            <a:r>
              <a:rPr lang="en-US" sz="2400" dirty="0"/>
              <a:t>(</a:t>
            </a:r>
            <a:r>
              <a:rPr lang="en-US" sz="2400" dirty="0" err="1"/>
              <a:t>Constantineau</a:t>
            </a:r>
            <a:r>
              <a:rPr lang="en-US" sz="2400" dirty="0"/>
              <a:t>, 2013). </a:t>
            </a:r>
            <a:endParaRPr lang="en-US" sz="2400" dirty="0" smtClean="0"/>
          </a:p>
          <a:p>
            <a:endParaRPr lang="en-US" sz="2400" dirty="0" smtClean="0"/>
          </a:p>
          <a:p>
            <a:pPr marL="114300" indent="0">
              <a:buNone/>
            </a:pPr>
            <a:r>
              <a:rPr lang="en-US" sz="2400" dirty="0" smtClean="0"/>
              <a:t>Paraphrase 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Since 2011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>
                <a:solidFill>
                  <a:srgbClr val="C00000"/>
                </a:solidFill>
              </a:rPr>
              <a:t>about </a:t>
            </a:r>
            <a:r>
              <a:rPr lang="en-US" sz="2400" b="1" u="sng" dirty="0">
                <a:solidFill>
                  <a:srgbClr val="C00000"/>
                </a:solidFill>
              </a:rPr>
              <a:t>200,000</a:t>
            </a:r>
            <a:r>
              <a:rPr lang="en-US" sz="2400" b="1" dirty="0">
                <a:solidFill>
                  <a:srgbClr val="C00000"/>
                </a:solidFill>
              </a:rPr>
              <a:t> of the items </a:t>
            </a:r>
            <a:r>
              <a:rPr lang="en-US" sz="2400" dirty="0"/>
              <a:t>Terry Fox used during the </a:t>
            </a:r>
            <a:r>
              <a:rPr lang="en-US" sz="2400" u="sng" dirty="0"/>
              <a:t>Marathon of Hope</a:t>
            </a:r>
            <a:r>
              <a:rPr lang="en-US" sz="2400" dirty="0"/>
              <a:t> have been  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kept safely  </a:t>
            </a:r>
            <a:r>
              <a:rPr lang="en-US" sz="2400" dirty="0"/>
              <a:t>in a </a:t>
            </a:r>
            <a:r>
              <a:rPr lang="en-US" sz="2400" b="1" dirty="0">
                <a:solidFill>
                  <a:srgbClr val="7030A0"/>
                </a:solidFill>
              </a:rPr>
              <a:t>storage facility  </a:t>
            </a:r>
            <a:r>
              <a:rPr lang="en-US" sz="2400" dirty="0"/>
              <a:t>in </a:t>
            </a:r>
            <a:r>
              <a:rPr lang="en-US" sz="2400" u="sng" dirty="0"/>
              <a:t>Burnaby </a:t>
            </a:r>
            <a:r>
              <a:rPr lang="en-US" sz="2400" dirty="0"/>
              <a:t>(</a:t>
            </a:r>
            <a:r>
              <a:rPr lang="en-US" sz="2400" dirty="0" err="1"/>
              <a:t>Constantineau</a:t>
            </a:r>
            <a:r>
              <a:rPr lang="en-US" sz="2400" dirty="0"/>
              <a:t>, 2013.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72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Strategies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 The sentences in these next 2 tasks  are an introduction about Betty Fox, Terry’s mother.</a:t>
            </a:r>
          </a:p>
          <a:p>
            <a:r>
              <a:rPr lang="en-US" sz="3000" dirty="0" smtClean="0"/>
              <a:t>It was sp</a:t>
            </a:r>
            <a:r>
              <a:rPr lang="en-US" sz="3000" dirty="0"/>
              <a:t>o</a:t>
            </a:r>
            <a:r>
              <a:rPr lang="en-US" sz="3000" dirty="0" smtClean="0"/>
              <a:t>ken by George</a:t>
            </a:r>
            <a:r>
              <a:rPr lang="en-US" sz="3000" dirty="0" smtClean="0">
                <a:solidFill>
                  <a:srgbClr val="7030A0"/>
                </a:solidFill>
              </a:rPr>
              <a:t> </a:t>
            </a:r>
            <a:r>
              <a:rPr lang="en-US" sz="3000" dirty="0" err="1" smtClean="0"/>
              <a:t>Stroumboulopoulos</a:t>
            </a:r>
            <a:r>
              <a:rPr lang="en-US" sz="3000" dirty="0" smtClean="0"/>
              <a:t> before his TV interview with her in 2010.</a:t>
            </a:r>
          </a:p>
          <a:p>
            <a:endParaRPr lang="en-US" sz="3200" dirty="0" smtClean="0"/>
          </a:p>
          <a:p>
            <a:pPr marL="114300" indent="0">
              <a:buNone/>
            </a:pPr>
            <a:r>
              <a:rPr lang="en-US" sz="3200" b="1" dirty="0" smtClean="0"/>
              <a:t>“If a child is a product of their parents, then Betty Fox must be a pretty amazing woman” (CBC, 2010).</a:t>
            </a:r>
          </a:p>
          <a:p>
            <a:endParaRPr lang="en-US" sz="3200" dirty="0" smtClean="0"/>
          </a:p>
          <a:p>
            <a:r>
              <a:rPr lang="en-US" sz="3200" dirty="0"/>
              <a:t>source:   </a:t>
            </a:r>
            <a:r>
              <a:rPr lang="en-US" sz="3200" dirty="0">
                <a:hlinkClick r:id="rId2"/>
              </a:rPr>
              <a:t>www.cbc.ca/strombo/guests</a:t>
            </a:r>
            <a:r>
              <a:rPr lang="en-US" sz="3200" dirty="0"/>
              <a:t> (</a:t>
            </a:r>
            <a:r>
              <a:rPr lang="en-US" sz="3200" dirty="0" smtClean="0"/>
              <a:t>2010.)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38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620000" cy="1143000"/>
          </a:xfrm>
        </p:spPr>
        <p:txBody>
          <a:bodyPr/>
          <a:lstStyle/>
          <a:p>
            <a:r>
              <a:rPr lang="en-US" sz="3600" b="1" dirty="0" smtClean="0"/>
              <a:t>Identifying Strategies     </a:t>
            </a:r>
            <a:r>
              <a:rPr lang="en-US" sz="3600" dirty="0" smtClean="0"/>
              <a:t>Instructions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 smtClean="0"/>
              <a:t>Read the original </a:t>
            </a:r>
            <a:r>
              <a:rPr lang="en-US" sz="3600" dirty="0" smtClean="0"/>
              <a:t>and put slashes (/) to identify the Thought Groups.</a:t>
            </a:r>
          </a:p>
          <a:p>
            <a:r>
              <a:rPr lang="en-US" sz="3600" b="1" dirty="0" smtClean="0"/>
              <a:t>Read the Paraphrase</a:t>
            </a:r>
          </a:p>
          <a:p>
            <a:r>
              <a:rPr lang="en-US" sz="3600" b="1" dirty="0" smtClean="0"/>
              <a:t>Identify and list </a:t>
            </a:r>
            <a:r>
              <a:rPr lang="en-US" sz="3600" dirty="0" smtClean="0"/>
              <a:t>which strategies were used.</a:t>
            </a:r>
          </a:p>
          <a:p>
            <a:r>
              <a:rPr lang="en-US" sz="3600" dirty="0" smtClean="0"/>
              <a:t>If possible on your own handout, use color to help you analyze the two texts. </a:t>
            </a:r>
          </a:p>
          <a:p>
            <a:r>
              <a:rPr lang="en-US" sz="1200" dirty="0" smtClean="0"/>
              <a:t>Students work on hard copy.  For debriefing, the s</a:t>
            </a:r>
            <a:r>
              <a:rPr lang="en-US" sz="1400" dirty="0" smtClean="0"/>
              <a:t>uggested analysis follows each slide.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01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en-US" sz="4000" b="1" dirty="0" smtClean="0"/>
              <a:t>Identifying Strategies</a:t>
            </a:r>
            <a:r>
              <a:rPr lang="en-US" sz="4000" b="1" dirty="0"/>
              <a:t> </a:t>
            </a:r>
            <a:r>
              <a:rPr lang="en-US" sz="4000" dirty="0" smtClean="0"/>
              <a:t>Example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Original:  “</a:t>
            </a:r>
            <a:r>
              <a:rPr lang="en-US" sz="2800" dirty="0" smtClean="0">
                <a:solidFill>
                  <a:srgbClr val="7030A0"/>
                </a:solidFill>
              </a:rPr>
              <a:t>Thirty years ago, </a:t>
            </a:r>
            <a:r>
              <a:rPr lang="en-US" sz="2800" dirty="0" smtClean="0">
                <a:solidFill>
                  <a:srgbClr val="00B050"/>
                </a:solidFill>
              </a:rPr>
              <a:t>her son Terry, </a:t>
            </a:r>
            <a:r>
              <a:rPr lang="en-US" sz="2800" dirty="0" smtClean="0">
                <a:solidFill>
                  <a:srgbClr val="C00000"/>
                </a:solidFill>
              </a:rPr>
              <a:t>captivated the nation </a:t>
            </a:r>
            <a:r>
              <a:rPr lang="en-US" sz="2800" dirty="0" smtClean="0"/>
              <a:t>with his ‘Marathon of Hope’ </a:t>
            </a:r>
            <a:r>
              <a:rPr lang="en-US" sz="2800" dirty="0" smtClean="0">
                <a:solidFill>
                  <a:schemeClr val="accent1"/>
                </a:solidFill>
              </a:rPr>
              <a:t>running across Canada </a:t>
            </a:r>
            <a:r>
              <a:rPr lang="en-US" sz="2800" dirty="0" smtClean="0">
                <a:solidFill>
                  <a:srgbClr val="FF00FF"/>
                </a:solidFill>
              </a:rPr>
              <a:t>to raise money and awareness </a:t>
            </a:r>
            <a:r>
              <a:rPr lang="en-US" sz="2800" dirty="0" smtClean="0"/>
              <a:t>for cancer research” (CBC, 2010).</a:t>
            </a:r>
          </a:p>
          <a:p>
            <a:endParaRPr lang="en-US" sz="2800" dirty="0"/>
          </a:p>
          <a:p>
            <a:r>
              <a:rPr lang="en-US" sz="2800" dirty="0" smtClean="0"/>
              <a:t>Paraphrase: </a:t>
            </a:r>
            <a:r>
              <a:rPr lang="en-US" sz="2800" dirty="0" smtClean="0">
                <a:solidFill>
                  <a:srgbClr val="C00000"/>
                </a:solidFill>
              </a:rPr>
              <a:t>Canadians were fascinated </a:t>
            </a:r>
            <a:r>
              <a:rPr lang="en-US" sz="2800" dirty="0" smtClean="0">
                <a:solidFill>
                  <a:srgbClr val="00B050"/>
                </a:solidFill>
              </a:rPr>
              <a:t>when Terry, Betty Fox’s  son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1"/>
                </a:solidFill>
              </a:rPr>
              <a:t>ran across the country </a:t>
            </a:r>
            <a:r>
              <a:rPr lang="en-US" sz="2800" dirty="0" smtClean="0"/>
              <a:t>in his ‘Marathon of Hope’ </a:t>
            </a:r>
            <a:r>
              <a:rPr lang="en-US" sz="2800" dirty="0" smtClean="0">
                <a:solidFill>
                  <a:srgbClr val="FF00FF"/>
                </a:solidFill>
              </a:rPr>
              <a:t>to get attention and money </a:t>
            </a:r>
            <a:r>
              <a:rPr lang="en-US" sz="2800" dirty="0" smtClean="0"/>
              <a:t>for cancer research </a:t>
            </a:r>
            <a:r>
              <a:rPr lang="en-US" sz="2800" dirty="0" smtClean="0">
                <a:solidFill>
                  <a:srgbClr val="7030A0"/>
                </a:solidFill>
              </a:rPr>
              <a:t>three decades ago </a:t>
            </a:r>
            <a:r>
              <a:rPr lang="en-US" sz="2800" dirty="0" smtClean="0"/>
              <a:t>(CBC, 2010).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40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98" y="188640"/>
            <a:ext cx="7620000" cy="1143000"/>
          </a:xfrm>
        </p:spPr>
        <p:txBody>
          <a:bodyPr/>
          <a:lstStyle/>
          <a:p>
            <a:r>
              <a:rPr lang="en-US" sz="3600" dirty="0" smtClean="0"/>
              <a:t>Example Suggested 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1" dirty="0" smtClean="0"/>
              <a:t>Changed order of ideas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Time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r>
              <a:rPr lang="en-US" b="1" dirty="0" smtClean="0"/>
              <a:t>Changed expression of numbers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</a:rPr>
              <a:t>Thirty years ago </a:t>
            </a:r>
            <a:r>
              <a:rPr lang="en-US" dirty="0" smtClean="0">
                <a:solidFill>
                  <a:srgbClr val="7030A0"/>
                </a:solidFill>
                <a:sym typeface="Wingdings" panose="05000000000000000000" pitchFamily="2" charset="2"/>
              </a:rPr>
              <a:t> three decades ago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marL="411480" lvl="1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Word Forms</a:t>
            </a:r>
            <a:endParaRPr lang="en-US" b="1" dirty="0">
              <a:sym typeface="Wingdings" panose="05000000000000000000" pitchFamily="2" charset="2"/>
            </a:endParaRPr>
          </a:p>
          <a:p>
            <a:pPr marL="411480" lvl="1" indent="0"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Running across Canada  ran across the country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sym typeface="Wingdings" panose="05000000000000000000" pitchFamily="2" charset="2"/>
            </a:endParaRPr>
          </a:p>
          <a:p>
            <a:pPr marL="411480" lvl="1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pPr marL="411480" lvl="1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Synonyms &amp; idea/word order</a:t>
            </a:r>
          </a:p>
          <a:p>
            <a:pPr marL="411480" lvl="1" indent="0"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FF"/>
                </a:solidFill>
                <a:sym typeface="Wingdings" panose="05000000000000000000" pitchFamily="2" charset="2"/>
              </a:rPr>
              <a:t>to raise money and awareness  get attention  and money</a:t>
            </a:r>
            <a:endParaRPr lang="en-US" dirty="0">
              <a:solidFill>
                <a:srgbClr val="FF00FF"/>
              </a:solidFill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21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Overview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Review a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>7 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</a:rPr>
              <a:t>step process</a:t>
            </a:r>
          </a:p>
          <a:p>
            <a:pPr marL="777240" lvl="2" indent="0">
              <a:buNone/>
            </a:pPr>
            <a:r>
              <a:rPr lang="en-US" sz="3200" dirty="0" smtClean="0"/>
              <a:t>Review “thought groups”</a:t>
            </a:r>
          </a:p>
          <a:p>
            <a:r>
              <a:rPr lang="en-US" sz="3600" dirty="0" smtClean="0"/>
              <a:t>Review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>7 paraphrase strategies</a:t>
            </a:r>
          </a:p>
          <a:p>
            <a:pPr marL="114300" indent="0">
              <a:buNone/>
            </a:pPr>
            <a:r>
              <a:rPr lang="en-US" sz="3600" dirty="0" smtClean="0"/>
              <a:t>	Analyze Description 	</a:t>
            </a:r>
          </a:p>
          <a:p>
            <a:pPr marL="114300" indent="0">
              <a:buNone/>
            </a:pPr>
            <a:r>
              <a:rPr lang="en-US" sz="3600" dirty="0" smtClean="0"/>
              <a:t>	Analyze good and poor</a:t>
            </a:r>
          </a:p>
          <a:p>
            <a:r>
              <a:rPr lang="en-US" sz="3600" dirty="0" smtClean="0"/>
              <a:t>Review 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</a:rPr>
              <a:t>7 important reminders</a:t>
            </a:r>
          </a:p>
          <a:p>
            <a:pPr marL="777240" lvl="2" indent="0">
              <a:buNone/>
            </a:pPr>
            <a:r>
              <a:rPr lang="en-US" sz="3200" dirty="0" smtClean="0"/>
              <a:t>Apply the Strategies</a:t>
            </a:r>
            <a:endParaRPr lang="ru-RU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20000" cy="346050"/>
          </a:xfrm>
        </p:spPr>
        <p:txBody>
          <a:bodyPr/>
          <a:lstStyle/>
          <a:p>
            <a:r>
              <a:rPr lang="en-US" sz="3600" dirty="0" smtClean="0"/>
              <a:t>1. Identifying Strategies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46480"/>
            <a:ext cx="7620000" cy="4800600"/>
          </a:xfrm>
        </p:spPr>
        <p:txBody>
          <a:bodyPr/>
          <a:lstStyle/>
          <a:p>
            <a:r>
              <a:rPr lang="en-US" sz="3600" dirty="0" smtClean="0"/>
              <a:t>1. Original:  “Terry said, ‘We </a:t>
            </a:r>
            <a:r>
              <a:rPr lang="en-US" sz="3600" dirty="0" smtClean="0">
                <a:solidFill>
                  <a:srgbClr val="7030A0"/>
                </a:solidFill>
              </a:rPr>
              <a:t>can find a cure </a:t>
            </a:r>
            <a:r>
              <a:rPr lang="en-US" sz="3600" dirty="0" smtClean="0"/>
              <a:t>if we really try.’   It was a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public campaign, </a:t>
            </a:r>
            <a:r>
              <a:rPr lang="en-US" sz="3600" dirty="0" smtClean="0"/>
              <a:t>but a personal</a:t>
            </a:r>
            <a:r>
              <a:rPr lang="en-US" sz="3600" dirty="0" smtClean="0">
                <a:solidFill>
                  <a:srgbClr val="FF0000"/>
                </a:solidFill>
              </a:rPr>
              <a:t> mission</a:t>
            </a:r>
            <a:r>
              <a:rPr lang="en-US" sz="3600" dirty="0" smtClean="0"/>
              <a:t>” (CBC, 2010)</a:t>
            </a:r>
          </a:p>
          <a:p>
            <a:endParaRPr lang="en-US" sz="3600" dirty="0"/>
          </a:p>
          <a:p>
            <a:r>
              <a:rPr lang="en-US" sz="3600" dirty="0" smtClean="0"/>
              <a:t>Paraphrase:   Terry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worked publicly </a:t>
            </a:r>
            <a:r>
              <a:rPr lang="en-US" sz="3600" dirty="0" smtClean="0"/>
              <a:t>to reach his personal </a:t>
            </a:r>
            <a:r>
              <a:rPr lang="en-US" sz="3600" dirty="0" smtClean="0">
                <a:solidFill>
                  <a:srgbClr val="FF0000"/>
                </a:solidFill>
              </a:rPr>
              <a:t>goal </a:t>
            </a:r>
            <a:r>
              <a:rPr lang="en-US" sz="3600" dirty="0" smtClean="0"/>
              <a:t>of </a:t>
            </a:r>
            <a:r>
              <a:rPr lang="en-US" sz="3600" dirty="0" smtClean="0">
                <a:solidFill>
                  <a:srgbClr val="7030A0"/>
                </a:solidFill>
              </a:rPr>
              <a:t>finding a cure</a:t>
            </a:r>
            <a:r>
              <a:rPr lang="en-US" sz="3600" dirty="0"/>
              <a:t> </a:t>
            </a:r>
            <a:r>
              <a:rPr lang="en-US" sz="3600" dirty="0" smtClean="0"/>
              <a:t>(CBC, 2010).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12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20000" cy="346050"/>
          </a:xfrm>
        </p:spPr>
        <p:txBody>
          <a:bodyPr/>
          <a:lstStyle/>
          <a:p>
            <a:r>
              <a:rPr lang="en-US" sz="3600" dirty="0" smtClean="0"/>
              <a:t>1. Suggested 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46480"/>
            <a:ext cx="7620000" cy="4800600"/>
          </a:xfrm>
        </p:spPr>
        <p:txBody>
          <a:bodyPr/>
          <a:lstStyle/>
          <a:p>
            <a:r>
              <a:rPr lang="en-US" sz="3600" dirty="0" smtClean="0"/>
              <a:t>1</a:t>
            </a:r>
            <a:r>
              <a:rPr lang="en-US" sz="1600" dirty="0" smtClean="0"/>
              <a:t>. Original:  “Terry said, ‘We </a:t>
            </a:r>
            <a:r>
              <a:rPr lang="en-US" sz="1600" dirty="0" smtClean="0">
                <a:solidFill>
                  <a:srgbClr val="7030A0"/>
                </a:solidFill>
              </a:rPr>
              <a:t>can find a cure </a:t>
            </a:r>
            <a:r>
              <a:rPr lang="en-US" sz="1600" dirty="0" smtClean="0"/>
              <a:t>if we really try.’   It was a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public campaign, </a:t>
            </a:r>
            <a:r>
              <a:rPr lang="en-US" sz="1600" dirty="0" smtClean="0"/>
              <a:t>but a personal</a:t>
            </a:r>
            <a:r>
              <a:rPr lang="en-US" sz="1600" dirty="0" smtClean="0">
                <a:solidFill>
                  <a:srgbClr val="FF0000"/>
                </a:solidFill>
              </a:rPr>
              <a:t> mission</a:t>
            </a:r>
            <a:r>
              <a:rPr lang="en-US" sz="1600" dirty="0" smtClean="0"/>
              <a:t>” (CBC, 2010)</a:t>
            </a:r>
          </a:p>
          <a:p>
            <a:endParaRPr lang="en-US" sz="1600" dirty="0"/>
          </a:p>
          <a:p>
            <a:r>
              <a:rPr lang="en-US" sz="1600" dirty="0" smtClean="0"/>
              <a:t>Paraphrase:   Terry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worked publicly </a:t>
            </a:r>
            <a:r>
              <a:rPr lang="en-US" sz="1600" dirty="0" smtClean="0"/>
              <a:t>to reach his personal </a:t>
            </a:r>
            <a:r>
              <a:rPr lang="en-US" sz="1600" dirty="0" smtClean="0">
                <a:solidFill>
                  <a:srgbClr val="FF0000"/>
                </a:solidFill>
              </a:rPr>
              <a:t>goal </a:t>
            </a:r>
            <a:r>
              <a:rPr lang="en-US" sz="1600" dirty="0" smtClean="0"/>
              <a:t>of </a:t>
            </a:r>
            <a:r>
              <a:rPr lang="en-US" sz="1600" dirty="0" smtClean="0">
                <a:solidFill>
                  <a:srgbClr val="7030A0"/>
                </a:solidFill>
              </a:rPr>
              <a:t>finding a cure</a:t>
            </a:r>
            <a:r>
              <a:rPr lang="en-US" sz="1600" dirty="0"/>
              <a:t> </a:t>
            </a:r>
            <a:r>
              <a:rPr lang="en-US" sz="1600" dirty="0" smtClean="0"/>
              <a:t>(CBC, 2010). </a:t>
            </a:r>
          </a:p>
          <a:p>
            <a:endParaRPr lang="en-US" sz="1600" dirty="0"/>
          </a:p>
          <a:p>
            <a:r>
              <a:rPr lang="en-US" sz="2400" b="1" dirty="0" smtClean="0">
                <a:solidFill>
                  <a:srgbClr val="7030A0"/>
                </a:solidFill>
              </a:rPr>
              <a:t>Changed direct quote to making a point </a:t>
            </a:r>
          </a:p>
          <a:p>
            <a:r>
              <a:rPr lang="en-US" sz="2400" b="1" dirty="0" smtClean="0">
                <a:solidFill>
                  <a:srgbClr val="7030A0"/>
                </a:solidFill>
              </a:rPr>
              <a:t>Order of ideas</a:t>
            </a:r>
          </a:p>
          <a:p>
            <a:r>
              <a:rPr lang="en-US" sz="2400" b="1" dirty="0" smtClean="0">
                <a:solidFill>
                  <a:srgbClr val="7030A0"/>
                </a:solidFill>
              </a:rPr>
              <a:t>Word form  </a:t>
            </a:r>
            <a:r>
              <a:rPr lang="en-US" sz="2000" dirty="0" smtClean="0"/>
              <a:t>- find a cure –&gt; finding a cure</a:t>
            </a:r>
          </a:p>
          <a:p>
            <a:pPr marL="114300" indent="0">
              <a:buNone/>
            </a:pPr>
            <a:r>
              <a:rPr lang="en-US" sz="2000" dirty="0" smtClean="0"/>
              <a:t>	 public  </a:t>
            </a:r>
            <a:r>
              <a:rPr lang="en-US" sz="2000" dirty="0" smtClean="0">
                <a:sym typeface="Wingdings" panose="05000000000000000000" pitchFamily="2" charset="2"/>
              </a:rPr>
              <a:t> publicly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2400" b="1" dirty="0" smtClean="0">
                <a:solidFill>
                  <a:srgbClr val="7030A0"/>
                </a:solidFill>
              </a:rPr>
              <a:t>Synonym </a:t>
            </a:r>
            <a:r>
              <a:rPr lang="en-US" sz="1600" dirty="0" smtClean="0"/>
              <a:t>  </a:t>
            </a:r>
            <a:r>
              <a:rPr lang="en-US" sz="2000" dirty="0" smtClean="0"/>
              <a:t>mission </a:t>
            </a:r>
            <a:r>
              <a:rPr lang="en-US" sz="2000" dirty="0" smtClean="0">
                <a:sym typeface="Wingdings" panose="05000000000000000000" pitchFamily="2" charset="2"/>
              </a:rPr>
              <a:t> goal</a:t>
            </a:r>
          </a:p>
          <a:p>
            <a:pPr marL="114300" indent="0">
              <a:buNone/>
            </a:pPr>
            <a:r>
              <a:rPr lang="en-US" sz="2400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Combined ideas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36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2. Identifying Strategies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2. Original: “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Terry was diagnosed with bone cancer</a:t>
            </a:r>
            <a:r>
              <a:rPr lang="en-US" sz="3600" dirty="0" smtClean="0"/>
              <a:t> and had </a:t>
            </a:r>
            <a:r>
              <a:rPr lang="en-US" sz="3600" dirty="0" smtClean="0">
                <a:solidFill>
                  <a:srgbClr val="FF0000"/>
                </a:solidFill>
              </a:rPr>
              <a:t>his right leg amputated </a:t>
            </a:r>
            <a:r>
              <a:rPr lang="en-US" sz="3600" dirty="0" smtClean="0"/>
              <a:t>at eighteen” (CBC, 2010).</a:t>
            </a:r>
          </a:p>
          <a:p>
            <a:endParaRPr lang="en-US" sz="3600" dirty="0"/>
          </a:p>
          <a:p>
            <a:r>
              <a:rPr lang="en-US" sz="3600" dirty="0" smtClean="0"/>
              <a:t>Paraphrase: 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After the doctors identified bone cancer</a:t>
            </a:r>
            <a:r>
              <a:rPr lang="en-US" sz="3600" dirty="0" smtClean="0"/>
              <a:t>, they </a:t>
            </a:r>
            <a:r>
              <a:rPr lang="en-US" sz="3600" dirty="0" smtClean="0">
                <a:solidFill>
                  <a:srgbClr val="FF0000"/>
                </a:solidFill>
              </a:rPr>
              <a:t>removed his right leg </a:t>
            </a:r>
            <a:r>
              <a:rPr lang="en-US" sz="3600" dirty="0" smtClean="0"/>
              <a:t>(CBC, 2010).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77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2. Suggested 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2. Original: “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Terry was diagnosed with bone cancer</a:t>
            </a:r>
            <a:r>
              <a:rPr lang="en-US" sz="1600" dirty="0" smtClean="0"/>
              <a:t> and had </a:t>
            </a:r>
            <a:r>
              <a:rPr lang="en-US" sz="1600" dirty="0" smtClean="0">
                <a:solidFill>
                  <a:srgbClr val="FF0000"/>
                </a:solidFill>
              </a:rPr>
              <a:t>his right leg amputated </a:t>
            </a:r>
            <a:r>
              <a:rPr lang="en-US" sz="1600" dirty="0" smtClean="0"/>
              <a:t>at eighteen” (CBC, 2010).</a:t>
            </a:r>
          </a:p>
          <a:p>
            <a:endParaRPr lang="en-US" sz="1600" dirty="0"/>
          </a:p>
          <a:p>
            <a:r>
              <a:rPr lang="en-US" sz="1600" dirty="0" smtClean="0"/>
              <a:t>Paraphrase: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</a:rPr>
              <a:t>After the doctors identified bone cancer</a:t>
            </a:r>
            <a:r>
              <a:rPr lang="en-US" sz="1600" dirty="0" smtClean="0"/>
              <a:t>, they </a:t>
            </a:r>
            <a:r>
              <a:rPr lang="en-US" sz="1600" dirty="0" smtClean="0">
                <a:solidFill>
                  <a:srgbClr val="FF0000"/>
                </a:solidFill>
              </a:rPr>
              <a:t>removed his right leg </a:t>
            </a:r>
            <a:r>
              <a:rPr lang="en-US" sz="1600" dirty="0" smtClean="0"/>
              <a:t>(CBC, 2010).</a:t>
            </a:r>
          </a:p>
          <a:p>
            <a:endParaRPr lang="en-US" sz="1600" dirty="0"/>
          </a:p>
          <a:p>
            <a:r>
              <a:rPr lang="en-US" sz="2800" b="1" dirty="0" smtClean="0">
                <a:solidFill>
                  <a:srgbClr val="7030A0"/>
                </a:solidFill>
              </a:rPr>
              <a:t>Voice</a:t>
            </a:r>
            <a:r>
              <a:rPr lang="en-US" sz="2400" dirty="0" smtClean="0"/>
              <a:t> – passive </a:t>
            </a:r>
            <a:r>
              <a:rPr lang="en-US" sz="2400" dirty="0" smtClean="0">
                <a:sym typeface="Wingdings" panose="05000000000000000000" pitchFamily="2" charset="2"/>
              </a:rPr>
              <a:t> Active</a:t>
            </a:r>
          </a:p>
          <a:p>
            <a:r>
              <a:rPr lang="en-US" sz="2800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Synonym</a:t>
            </a:r>
            <a:r>
              <a:rPr lang="en-US" sz="2400" dirty="0" smtClean="0">
                <a:sym typeface="Wingdings" panose="05000000000000000000" pitchFamily="2" charset="2"/>
              </a:rPr>
              <a:t> -  amputated  removed</a:t>
            </a:r>
          </a:p>
          <a:p>
            <a:r>
              <a:rPr lang="en-US" sz="2800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Combined ideas </a:t>
            </a:r>
            <a:r>
              <a:rPr lang="en-US" sz="2400" dirty="0" smtClean="0">
                <a:sym typeface="Wingdings" panose="05000000000000000000" pitchFamily="2" charset="2"/>
              </a:rPr>
              <a:t>  time clause</a:t>
            </a:r>
          </a:p>
          <a:p>
            <a:r>
              <a:rPr lang="en-US" sz="2800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Deleted info </a:t>
            </a:r>
            <a:r>
              <a:rPr lang="en-US" sz="2400" dirty="0" smtClean="0">
                <a:sym typeface="Wingdings" panose="05000000000000000000" pitchFamily="2" charset="2"/>
              </a:rPr>
              <a:t>-  Age of 18 (optional)</a:t>
            </a:r>
          </a:p>
          <a:p>
            <a:pPr marL="11430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isn’t as important in context because of the info in the  next sentence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34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3. Identifying Strategies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3.  Original:  “</a:t>
            </a:r>
            <a:r>
              <a:rPr lang="en-US" sz="3600" dirty="0" smtClean="0">
                <a:solidFill>
                  <a:srgbClr val="FF0000"/>
                </a:solidFill>
              </a:rPr>
              <a:t>Three years later,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on April 12, 1980</a:t>
            </a:r>
            <a:r>
              <a:rPr lang="en-US" sz="3600" dirty="0" smtClean="0"/>
              <a:t>, </a:t>
            </a:r>
            <a:r>
              <a:rPr lang="en-US" sz="3600" dirty="0" smtClean="0">
                <a:solidFill>
                  <a:srgbClr val="7030A0"/>
                </a:solidFill>
              </a:rPr>
              <a:t>he set off on </a:t>
            </a:r>
            <a:r>
              <a:rPr lang="en-US" sz="3600" dirty="0" smtClean="0">
                <a:solidFill>
                  <a:srgbClr val="92D050"/>
                </a:solidFill>
              </a:rPr>
              <a:t>his cross-country </a:t>
            </a:r>
            <a:r>
              <a:rPr lang="en-US" sz="3600" dirty="0" smtClean="0">
                <a:solidFill>
                  <a:srgbClr val="7030A0"/>
                </a:solidFill>
              </a:rPr>
              <a:t>journey</a:t>
            </a:r>
            <a:r>
              <a:rPr lang="en-US" sz="3600" dirty="0" smtClean="0">
                <a:solidFill>
                  <a:srgbClr val="92D050"/>
                </a:solidFill>
              </a:rPr>
              <a:t> </a:t>
            </a:r>
            <a:r>
              <a:rPr lang="en-US" sz="3600" dirty="0" smtClean="0"/>
              <a:t>from Newfoundland” (CBC, 2010).</a:t>
            </a:r>
          </a:p>
          <a:p>
            <a:endParaRPr lang="en-US" sz="3600" dirty="0"/>
          </a:p>
          <a:p>
            <a:r>
              <a:rPr lang="en-US" sz="3600" dirty="0" smtClean="0"/>
              <a:t>Paraphrase: </a:t>
            </a:r>
            <a:r>
              <a:rPr lang="en-US" sz="3600" dirty="0" smtClean="0">
                <a:solidFill>
                  <a:srgbClr val="FF0000"/>
                </a:solidFill>
              </a:rPr>
              <a:t>When he was 21 years old, </a:t>
            </a:r>
            <a:r>
              <a:rPr lang="en-US" sz="3600" dirty="0" smtClean="0">
                <a:solidFill>
                  <a:srgbClr val="7030A0"/>
                </a:solidFill>
              </a:rPr>
              <a:t>he started his trip </a:t>
            </a:r>
            <a:r>
              <a:rPr lang="en-US" sz="3600" dirty="0" smtClean="0">
                <a:solidFill>
                  <a:srgbClr val="92D050"/>
                </a:solidFill>
              </a:rPr>
              <a:t>across Canada </a:t>
            </a:r>
            <a:r>
              <a:rPr lang="en-US" sz="3600" dirty="0" smtClean="0"/>
              <a:t>from Newfoundland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on April 12, 1980 </a:t>
            </a:r>
            <a:r>
              <a:rPr lang="en-US" sz="3600" dirty="0" smtClean="0"/>
              <a:t>(CBC, 2010).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88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3. Suggested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3.  Original:  “</a:t>
            </a:r>
            <a:r>
              <a:rPr lang="en-US" sz="1600" dirty="0" smtClean="0">
                <a:solidFill>
                  <a:srgbClr val="FF0000"/>
                </a:solidFill>
              </a:rPr>
              <a:t>Three years later,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on April 12, 1980</a:t>
            </a:r>
            <a:r>
              <a:rPr lang="en-US" sz="1600" dirty="0" smtClean="0"/>
              <a:t>, </a:t>
            </a:r>
            <a:r>
              <a:rPr lang="en-US" sz="1600" dirty="0" smtClean="0">
                <a:solidFill>
                  <a:srgbClr val="7030A0"/>
                </a:solidFill>
              </a:rPr>
              <a:t>he set off on </a:t>
            </a:r>
            <a:r>
              <a:rPr lang="en-US" sz="1600" dirty="0" smtClean="0">
                <a:solidFill>
                  <a:srgbClr val="92D050"/>
                </a:solidFill>
              </a:rPr>
              <a:t>his cross-country </a:t>
            </a:r>
            <a:r>
              <a:rPr lang="en-US" sz="1600" dirty="0" smtClean="0">
                <a:solidFill>
                  <a:srgbClr val="7030A0"/>
                </a:solidFill>
              </a:rPr>
              <a:t>journey</a:t>
            </a:r>
            <a:r>
              <a:rPr lang="en-US" sz="1600" dirty="0" smtClean="0">
                <a:solidFill>
                  <a:srgbClr val="92D050"/>
                </a:solidFill>
              </a:rPr>
              <a:t> </a:t>
            </a:r>
            <a:r>
              <a:rPr lang="en-US" sz="1600" dirty="0" smtClean="0"/>
              <a:t>from Newfoundland” (CBC, 2010).</a:t>
            </a:r>
          </a:p>
          <a:p>
            <a:endParaRPr lang="en-US" sz="1600" dirty="0"/>
          </a:p>
          <a:p>
            <a:r>
              <a:rPr lang="en-US" sz="1600" dirty="0" smtClean="0"/>
              <a:t>Paraphrase: </a:t>
            </a:r>
            <a:r>
              <a:rPr lang="en-US" sz="1600" dirty="0" smtClean="0">
                <a:solidFill>
                  <a:srgbClr val="FF0000"/>
                </a:solidFill>
              </a:rPr>
              <a:t>When he was 21 years old, </a:t>
            </a:r>
            <a:r>
              <a:rPr lang="en-US" sz="1600" dirty="0" smtClean="0">
                <a:solidFill>
                  <a:srgbClr val="7030A0"/>
                </a:solidFill>
              </a:rPr>
              <a:t>he started his trip </a:t>
            </a:r>
            <a:r>
              <a:rPr lang="en-US" sz="1600" dirty="0" smtClean="0">
                <a:solidFill>
                  <a:srgbClr val="92D050"/>
                </a:solidFill>
              </a:rPr>
              <a:t>across Canada </a:t>
            </a:r>
            <a:r>
              <a:rPr lang="en-US" sz="1600" dirty="0" smtClean="0"/>
              <a:t>from Newfoundland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on April 12, 1980 </a:t>
            </a:r>
            <a:r>
              <a:rPr lang="en-US" sz="1600" dirty="0" smtClean="0"/>
              <a:t>(CBC, 2010).</a:t>
            </a:r>
          </a:p>
          <a:p>
            <a:endParaRPr lang="en-US" dirty="0" smtClean="0"/>
          </a:p>
          <a:p>
            <a:r>
              <a:rPr lang="en-US" sz="2800" b="1" dirty="0" smtClean="0">
                <a:solidFill>
                  <a:srgbClr val="7030A0"/>
                </a:solidFill>
              </a:rPr>
              <a:t>Order of ideas </a:t>
            </a:r>
            <a:r>
              <a:rPr lang="en-US" sz="2800" dirty="0" smtClean="0"/>
              <a:t>– date</a:t>
            </a:r>
          </a:p>
          <a:p>
            <a:r>
              <a:rPr lang="en-US" sz="2800" b="1" dirty="0" smtClean="0">
                <a:solidFill>
                  <a:srgbClr val="7030A0"/>
                </a:solidFill>
              </a:rPr>
              <a:t>Expression of numbers</a:t>
            </a:r>
          </a:p>
          <a:p>
            <a:r>
              <a:rPr lang="en-US" sz="2800" b="1" dirty="0" smtClean="0">
                <a:solidFill>
                  <a:srgbClr val="7030A0"/>
                </a:solidFill>
              </a:rPr>
              <a:t>Synonyms </a:t>
            </a:r>
            <a:r>
              <a:rPr lang="en-US" sz="2800" dirty="0" smtClean="0"/>
              <a:t> - set off on journey </a:t>
            </a:r>
            <a:r>
              <a:rPr lang="en-US" sz="2800" dirty="0" smtClean="0">
                <a:sym typeface="Wingdings" panose="05000000000000000000" pitchFamily="2" charset="2"/>
              </a:rPr>
              <a:t>started trip</a:t>
            </a:r>
          </a:p>
          <a:p>
            <a:r>
              <a:rPr lang="en-US" sz="2800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Word Forms </a:t>
            </a:r>
            <a:r>
              <a:rPr lang="en-US" sz="2800" dirty="0" smtClean="0">
                <a:sym typeface="Wingdings" panose="05000000000000000000" pitchFamily="2" charset="2"/>
              </a:rPr>
              <a:t>– cross-country journey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sym typeface="Wingdings" panose="05000000000000000000" pitchFamily="2" charset="2"/>
              </a:rPr>
              <a:t>  trip across Canada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886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Evaluating Paraphrases  </a:t>
            </a:r>
            <a:r>
              <a:rPr lang="en-US" sz="3600" dirty="0" smtClean="0"/>
              <a:t> Example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Example</a:t>
            </a:r>
          </a:p>
          <a:p>
            <a:r>
              <a:rPr lang="en-US" sz="2800" b="1" dirty="0" smtClean="0"/>
              <a:t>Original</a:t>
            </a:r>
            <a:r>
              <a:rPr lang="en-US" sz="2800" dirty="0" smtClean="0"/>
              <a:t>: “He made it one hundred and forty-three days, and five thousand two hundred and eighty kilometers before he had to stop in Thunder Bay. The cancer had spread to his lungs” (CBC, 2010).</a:t>
            </a:r>
          </a:p>
          <a:p>
            <a:endParaRPr lang="en-US" sz="2800" dirty="0"/>
          </a:p>
          <a:p>
            <a:r>
              <a:rPr lang="en-US" sz="2800" b="1" dirty="0" smtClean="0"/>
              <a:t>Paraphrase:  </a:t>
            </a:r>
            <a:r>
              <a:rPr lang="en-US" sz="2800" dirty="0" smtClean="0"/>
              <a:t>After 143 days, his lungs were hurting, so he stopped in Thunder Bay for treatment there.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10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Suggested  Analysis - 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dirty="0" smtClean="0"/>
              <a:t>Original</a:t>
            </a:r>
            <a:r>
              <a:rPr lang="en-US" sz="1800" dirty="0" smtClean="0"/>
              <a:t>: “He made it one hundred and forty-three days, and five thousand two hundred and eighty kilometers before he had to stop in Thunder Bay. The cancer had spread to his lungs” (CBC, 2010).</a:t>
            </a:r>
            <a:endParaRPr lang="en-US" sz="1800" dirty="0"/>
          </a:p>
          <a:p>
            <a:r>
              <a:rPr lang="en-US" sz="1800" b="1" dirty="0" smtClean="0"/>
              <a:t>Paraphrase:  </a:t>
            </a:r>
            <a:r>
              <a:rPr lang="en-US" sz="1800" dirty="0" smtClean="0"/>
              <a:t>After 143 days, his lungs were hurting, so he stopped in Thunder Bay for treatment there. </a:t>
            </a:r>
          </a:p>
          <a:p>
            <a:r>
              <a:rPr lang="en-US" sz="2800" b="1" dirty="0" smtClean="0">
                <a:solidFill>
                  <a:srgbClr val="7030A0"/>
                </a:solidFill>
              </a:rPr>
              <a:t>Poor synonym </a:t>
            </a:r>
            <a:r>
              <a:rPr lang="en-US" sz="2800" dirty="0" smtClean="0"/>
              <a:t>– lungs hurting is not the same as cancer</a:t>
            </a:r>
          </a:p>
          <a:p>
            <a:r>
              <a:rPr lang="en-US" sz="2800" b="1" dirty="0" smtClean="0">
                <a:solidFill>
                  <a:srgbClr val="7030A0"/>
                </a:solidFill>
              </a:rPr>
              <a:t>Added Wrong info </a:t>
            </a:r>
            <a:r>
              <a:rPr lang="en-US" sz="2800" dirty="0" smtClean="0"/>
              <a:t>– does not say was treated</a:t>
            </a:r>
          </a:p>
          <a:p>
            <a:r>
              <a:rPr lang="en-US" sz="2800" b="1" dirty="0" smtClean="0">
                <a:solidFill>
                  <a:srgbClr val="7030A0"/>
                </a:solidFill>
              </a:rPr>
              <a:t>Deleted info </a:t>
            </a:r>
            <a:r>
              <a:rPr lang="en-US" sz="2800" dirty="0" smtClean="0"/>
              <a:t>– 5,280 KM is important</a:t>
            </a:r>
          </a:p>
          <a:p>
            <a:r>
              <a:rPr lang="en-US" sz="2800" b="1" dirty="0" smtClean="0">
                <a:solidFill>
                  <a:srgbClr val="7030A0"/>
                </a:solidFill>
              </a:rPr>
              <a:t>Good - </a:t>
            </a:r>
            <a:r>
              <a:rPr lang="en-US" sz="2800" dirty="0" smtClean="0"/>
              <a:t> time phrase &amp; connecting word (so), changed numbers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7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1. Paraphrase Evaluation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3600" dirty="0" smtClean="0"/>
              <a:t>Original </a:t>
            </a:r>
          </a:p>
          <a:p>
            <a:pPr marL="114300" indent="0">
              <a:buNone/>
            </a:pPr>
            <a:r>
              <a:rPr lang="en-US" sz="3600" dirty="0" smtClean="0"/>
              <a:t>“Terry died nine months later, but left an indelible mark” (CBC, 2010).</a:t>
            </a:r>
          </a:p>
          <a:p>
            <a:pPr marL="114300" indent="0">
              <a:buNone/>
            </a:pPr>
            <a:endParaRPr lang="en-US" sz="3600" dirty="0"/>
          </a:p>
          <a:p>
            <a:pPr marL="114300" indent="0">
              <a:buNone/>
            </a:pPr>
            <a:r>
              <a:rPr lang="en-US" sz="3600" dirty="0" smtClean="0"/>
              <a:t>Paraphrase</a:t>
            </a:r>
          </a:p>
          <a:p>
            <a:r>
              <a:rPr lang="en-US" sz="3600" dirty="0" smtClean="0"/>
              <a:t> Nine months after Terry passed away, his grade was unforgettable (CBC, 2010).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643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1. Suggested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76200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600" dirty="0" smtClean="0"/>
              <a:t>Original </a:t>
            </a:r>
          </a:p>
          <a:p>
            <a:pPr marL="114300" indent="0">
              <a:buNone/>
            </a:pPr>
            <a:r>
              <a:rPr lang="en-US" sz="1600" dirty="0" smtClean="0"/>
              <a:t>“Terry died nine months later, but left an indelible mark” (CBC, 2010).</a:t>
            </a:r>
          </a:p>
          <a:p>
            <a:pPr marL="114300" indent="0">
              <a:buNone/>
            </a:pPr>
            <a:endParaRPr lang="en-US" sz="1600" dirty="0"/>
          </a:p>
          <a:p>
            <a:pPr marL="114300" indent="0">
              <a:buNone/>
            </a:pPr>
            <a:r>
              <a:rPr lang="en-US" sz="1600" dirty="0" smtClean="0"/>
              <a:t>Paraphrase</a:t>
            </a:r>
          </a:p>
          <a:p>
            <a:r>
              <a:rPr lang="en-US" sz="1600" dirty="0" smtClean="0"/>
              <a:t> Nine months after Terry passed away, his grade was unforgettable (CBC, 2010).</a:t>
            </a:r>
          </a:p>
          <a:p>
            <a:pPr marL="114300" indent="0">
              <a:buNone/>
            </a:pPr>
            <a:endParaRPr lang="en-US" sz="1600" dirty="0"/>
          </a:p>
          <a:p>
            <a:pPr marL="114300" indent="0">
              <a:buNone/>
            </a:pPr>
            <a:endParaRPr lang="en-US" sz="1600" dirty="0" smtClean="0"/>
          </a:p>
          <a:p>
            <a:pPr marL="114300" indent="0">
              <a:buNone/>
            </a:pPr>
            <a:endParaRPr lang="en-US" sz="1600" dirty="0"/>
          </a:p>
          <a:p>
            <a:pPr marL="114300" indent="0">
              <a:buNone/>
            </a:pPr>
            <a:endParaRPr lang="en-US" sz="1600" dirty="0" smtClean="0"/>
          </a:p>
          <a:p>
            <a:pPr marL="11430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Changed the meaning</a:t>
            </a:r>
          </a:p>
          <a:p>
            <a:pPr marL="114300" indent="0">
              <a:buNone/>
            </a:pPr>
            <a:r>
              <a:rPr lang="en-US" sz="1600" dirty="0" smtClean="0"/>
              <a:t>Time is wrong  - he died after nine months he stopped running. </a:t>
            </a:r>
            <a:r>
              <a:rPr lang="en-US" sz="1600" dirty="0" err="1" smtClean="0"/>
              <a:t>bnot</a:t>
            </a:r>
            <a:r>
              <a:rPr lang="en-US" sz="1600" dirty="0" smtClean="0"/>
              <a:t> 9 months a</a:t>
            </a:r>
          </a:p>
          <a:p>
            <a:pPr marL="11430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Poor synonym </a:t>
            </a:r>
            <a:r>
              <a:rPr lang="en-US" sz="1600" dirty="0" smtClean="0"/>
              <a:t>– mark   =  impact  -  not grade</a:t>
            </a:r>
          </a:p>
          <a:p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00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Paraphrasing Review</a:t>
            </a:r>
            <a:endParaRPr lang="ru-R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Discuss with a partner:</a:t>
            </a:r>
          </a:p>
          <a:p>
            <a:pPr marL="0" indent="0">
              <a:buNone/>
            </a:pPr>
            <a:endParaRPr lang="en-US" sz="2000" b="1" dirty="0" smtClean="0"/>
          </a:p>
          <a:p>
            <a:r>
              <a:rPr lang="en-US" sz="3600" b="1" dirty="0" smtClean="0"/>
              <a:t>What </a:t>
            </a:r>
            <a:r>
              <a:rPr lang="en-US" sz="3600" dirty="0" smtClean="0"/>
              <a:t>is paraphrasing?</a:t>
            </a:r>
          </a:p>
          <a:p>
            <a:r>
              <a:rPr lang="en-US" sz="3600" b="1" dirty="0" smtClean="0"/>
              <a:t>When </a:t>
            </a:r>
            <a:r>
              <a:rPr lang="en-US" sz="3600" dirty="0" smtClean="0"/>
              <a:t>do we paraphrase?</a:t>
            </a:r>
          </a:p>
          <a:p>
            <a:r>
              <a:rPr lang="en-US" sz="3600" b="1" dirty="0" smtClean="0"/>
              <a:t>Why </a:t>
            </a:r>
            <a:r>
              <a:rPr lang="en-US" sz="3600" dirty="0" smtClean="0"/>
              <a:t>do we paraphrase?</a:t>
            </a:r>
          </a:p>
          <a:p>
            <a:r>
              <a:rPr lang="en-US" sz="3600" b="1" dirty="0" smtClean="0"/>
              <a:t>How </a:t>
            </a:r>
            <a:r>
              <a:rPr lang="en-US" sz="3600" dirty="0" smtClean="0"/>
              <a:t>do we “change the words”? 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List at least 7 strategies for “how”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964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2. Paraphrase Evaluation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3200" dirty="0" smtClean="0"/>
              <a:t>Original:   “He raised more than twenty-three million dollars for cancer research, and the annual Terry Fox Run has now raised more than four million dollars around the world” (CBC, 2010).</a:t>
            </a:r>
          </a:p>
          <a:p>
            <a:pPr marL="114300" indent="0">
              <a:buNone/>
            </a:pPr>
            <a:endParaRPr lang="en-US" sz="3200" dirty="0"/>
          </a:p>
          <a:p>
            <a:pPr marL="114300" indent="0">
              <a:buNone/>
            </a:pPr>
            <a:r>
              <a:rPr lang="en-US" sz="3200" dirty="0" smtClean="0"/>
              <a:t>Paraphrase:  There is a Terry Fox Run and it raises $23 M in Canada and above $400 M in the world for cancer research every year (CBC, 2010).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629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2. Suggested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000" dirty="0" smtClean="0"/>
              <a:t>Original:   “He raised more than twenty-three million dollars for cancer research, and the annual Terry Fox Run has now raised more than four million dollars around the world” (CBC, 2010).</a:t>
            </a:r>
          </a:p>
          <a:p>
            <a:pPr marL="114300" indent="0">
              <a:buNone/>
            </a:pPr>
            <a:endParaRPr lang="en-US" sz="2000" dirty="0"/>
          </a:p>
          <a:p>
            <a:pPr marL="114300" indent="0">
              <a:buNone/>
            </a:pPr>
            <a:r>
              <a:rPr lang="en-US" sz="2000" dirty="0" smtClean="0"/>
              <a:t>Paraphrase:  There is a Terry Fox Run and it raises $23 M in Canada and above $400 M in the world for cancer research every year.</a:t>
            </a:r>
          </a:p>
          <a:p>
            <a:pPr marL="114300" indent="0">
              <a:buNone/>
            </a:pPr>
            <a:endParaRPr lang="en-US" sz="2000" dirty="0"/>
          </a:p>
          <a:p>
            <a:pPr marL="11430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Missing source info</a:t>
            </a:r>
          </a:p>
          <a:p>
            <a:pPr marL="11430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Changed meaning 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</a:rPr>
              <a:t>- </a:t>
            </a:r>
            <a:r>
              <a:rPr lang="en-US" sz="2400" dirty="0" smtClean="0"/>
              <a:t>He (in 1980) raised $23 M</a:t>
            </a:r>
          </a:p>
          <a:p>
            <a:pPr marL="11430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$400 M was raised between 1980 and 2010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b="1" dirty="0" smtClean="0">
                <a:solidFill>
                  <a:srgbClr val="7030A0"/>
                </a:solidFill>
              </a:rPr>
              <a:t>Changed Tense </a:t>
            </a:r>
            <a:r>
              <a:rPr lang="en-US" dirty="0" smtClean="0"/>
              <a:t>which added to wrong meaning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93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3. Paraphrase Evaluation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Original:  “Terry will always be a national hero, which is why many campaigned to have Betty light the Olympic flame cauldron at the Vancouver 2010 Olympic Games” (CBC, 2010).</a:t>
            </a:r>
          </a:p>
          <a:p>
            <a:endParaRPr lang="en-US" sz="3200" dirty="0"/>
          </a:p>
          <a:p>
            <a:r>
              <a:rPr lang="en-US" sz="3200" dirty="0" smtClean="0"/>
              <a:t>Paraphrase:  I agree with many people that Terry Fox’s mother should have lit the fire pot at the 2010 Olympic Games because Terry is a Canadian </a:t>
            </a:r>
            <a:r>
              <a:rPr lang="en-US" sz="3200" dirty="0"/>
              <a:t>h</a:t>
            </a:r>
            <a:r>
              <a:rPr lang="en-US" sz="3200" dirty="0" smtClean="0"/>
              <a:t>ere (CBC, 2010).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656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3. Suggested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Original:  “Terry will always be a national hero, which is why many campaigned to have Betty light the Olympic flame cauldron at the Vancouver 2010 Olympic Games” (CBC, 2010).</a:t>
            </a:r>
          </a:p>
          <a:p>
            <a:endParaRPr lang="en-US" sz="2000" dirty="0"/>
          </a:p>
          <a:p>
            <a:r>
              <a:rPr lang="en-US" sz="2000" dirty="0" smtClean="0"/>
              <a:t>Paraphrase:  I agree with many people that Terry Fox’s mother should have lit the fire pot at the 2010 sports competition because Terry is a Canadian </a:t>
            </a:r>
            <a:r>
              <a:rPr lang="en-US" sz="2000" dirty="0"/>
              <a:t>h</a:t>
            </a:r>
            <a:r>
              <a:rPr lang="en-US" sz="2000" dirty="0" smtClean="0"/>
              <a:t>ere (CBC, 2010).</a:t>
            </a:r>
          </a:p>
          <a:p>
            <a:pPr marL="11430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Added Opinion </a:t>
            </a:r>
          </a:p>
          <a:p>
            <a:pPr marL="11430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Key words not kept </a:t>
            </a:r>
            <a:r>
              <a:rPr lang="en-US" sz="2400" dirty="0" smtClean="0">
                <a:sym typeface="Wingdings" panose="05000000000000000000" pitchFamily="2" charset="2"/>
              </a:rPr>
              <a:t> cauldron, Olympic Games</a:t>
            </a:r>
          </a:p>
          <a:p>
            <a:pPr marL="11430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Spelling</a:t>
            </a:r>
            <a:r>
              <a:rPr lang="en-US" sz="2400" dirty="0" smtClean="0"/>
              <a:t> -  here </a:t>
            </a:r>
            <a:r>
              <a:rPr lang="en-US" sz="2400" smtClean="0"/>
              <a:t>should be hero 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154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4. Paraphrase Evaluation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Original:  That </a:t>
            </a:r>
            <a:r>
              <a:rPr lang="en-US" sz="3200" dirty="0" err="1" smtClean="0"/>
              <a:t>honour</a:t>
            </a:r>
            <a:r>
              <a:rPr lang="en-US" sz="3200" dirty="0" smtClean="0"/>
              <a:t> went to Wayne Gretzky, but Betty was one of the eight chosen to carry the Canadian flag at the Olympic </a:t>
            </a:r>
            <a:r>
              <a:rPr lang="en-US" sz="3200" dirty="0"/>
              <a:t>o</a:t>
            </a:r>
            <a:r>
              <a:rPr lang="en-US" sz="3200" dirty="0" smtClean="0"/>
              <a:t>pening ceremonies (CBC, 2010).</a:t>
            </a:r>
          </a:p>
          <a:p>
            <a:endParaRPr lang="en-US" sz="3200" dirty="0"/>
          </a:p>
          <a:p>
            <a:r>
              <a:rPr lang="en-US" sz="3200" dirty="0" smtClean="0"/>
              <a:t>Paraphrase:  Wayne Gretzky lit the cauldron, so Betty chose eight people to carry a flag in the 2010 Olympic  Games opening ceremony (CBC, 2010).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643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4. Suggested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Original:  That </a:t>
            </a:r>
            <a:r>
              <a:rPr lang="en-US" sz="1800" dirty="0" err="1" smtClean="0"/>
              <a:t>honour</a:t>
            </a:r>
            <a:r>
              <a:rPr lang="en-US" sz="1800" dirty="0" smtClean="0"/>
              <a:t> went to Wayne Gretzky, but Betty was one of the eight chosen to carry the Canadian flag at the Olympic </a:t>
            </a:r>
            <a:r>
              <a:rPr lang="en-US" sz="1800" dirty="0"/>
              <a:t>o</a:t>
            </a:r>
            <a:r>
              <a:rPr lang="en-US" sz="1800" dirty="0" smtClean="0"/>
              <a:t>pening ceremonies (CBC, 2010).</a:t>
            </a:r>
          </a:p>
          <a:p>
            <a:endParaRPr lang="en-US" sz="1800" dirty="0"/>
          </a:p>
          <a:p>
            <a:r>
              <a:rPr lang="en-US" sz="1800" dirty="0" smtClean="0"/>
              <a:t>Paraphrase:  Wayne Gretzky lit the cauldron, so Betty chose eight people to carry </a:t>
            </a:r>
            <a:r>
              <a:rPr lang="en-US" sz="1800" b="1" dirty="0" smtClean="0"/>
              <a:t>a flag </a:t>
            </a:r>
            <a:r>
              <a:rPr lang="en-US" sz="1800" dirty="0" smtClean="0"/>
              <a:t>in the 2010 Olympic  Games opening ceremony (CBC, 2010). </a:t>
            </a:r>
          </a:p>
          <a:p>
            <a:endParaRPr lang="en-US" sz="1800" dirty="0"/>
          </a:p>
          <a:p>
            <a:r>
              <a:rPr lang="en-US" sz="2800" b="1" dirty="0" smtClean="0">
                <a:solidFill>
                  <a:srgbClr val="7030A0"/>
                </a:solidFill>
              </a:rPr>
              <a:t>Changed meaning </a:t>
            </a:r>
            <a:r>
              <a:rPr lang="en-US" sz="1800" dirty="0" smtClean="0">
                <a:sym typeface="Wingdings" panose="05000000000000000000" pitchFamily="2" charset="2"/>
              </a:rPr>
              <a:t> Betty was chosen not Betty chose</a:t>
            </a:r>
          </a:p>
          <a:p>
            <a:r>
              <a:rPr lang="en-US" sz="2800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Deleted important detail </a:t>
            </a:r>
            <a:r>
              <a:rPr lang="en-US" sz="1800" dirty="0" smtClean="0">
                <a:sym typeface="Wingdings" panose="05000000000000000000" pitchFamily="2" charset="2"/>
              </a:rPr>
              <a:t> A flag  Canadian flag</a:t>
            </a:r>
          </a:p>
          <a:p>
            <a:pPr marL="114300" indent="0">
              <a:buNone/>
            </a:pPr>
            <a:r>
              <a:rPr lang="en-US" sz="1800" dirty="0" smtClean="0">
                <a:sym typeface="Wingdings" panose="05000000000000000000" pitchFamily="2" charset="2"/>
              </a:rPr>
              <a:t>	At the Olympic Games, there are many flags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445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 Turn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b="1" dirty="0" smtClean="0"/>
          </a:p>
          <a:p>
            <a:r>
              <a:rPr lang="en-US" sz="4000" b="1" dirty="0" smtClean="0"/>
              <a:t>Using the strategies, write better paraphrases for these 4 “poor” ones.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360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7 x 7 x 7 Method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Refer to handout </a:t>
            </a:r>
            <a:endParaRPr lang="en-US" dirty="0"/>
          </a:p>
          <a:p>
            <a:r>
              <a:rPr lang="en-US" sz="3600" b="1" dirty="0" smtClean="0"/>
              <a:t>7 x 7 x7 Paraphrasing Method Summary</a:t>
            </a:r>
          </a:p>
          <a:p>
            <a:endParaRPr lang="en-US" sz="2800" b="1" dirty="0"/>
          </a:p>
          <a:p>
            <a:r>
              <a:rPr lang="en-US" sz="2800" b="1" dirty="0" smtClean="0"/>
              <a:t>Keep this summary handy</a:t>
            </a:r>
          </a:p>
          <a:p>
            <a:r>
              <a:rPr lang="en-US" sz="2800" b="1" dirty="0" smtClean="0"/>
              <a:t>Refer to it until you “master” this skill </a:t>
            </a:r>
            <a:r>
              <a:rPr lang="en-US" sz="2800" b="1" dirty="0" smtClean="0">
                <a:sym typeface="Wingdings" panose="05000000000000000000" pitchFamily="2" charset="2"/>
              </a:rPr>
              <a:t> 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186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Extension tasks </a:t>
            </a:r>
            <a:r>
              <a:rPr lang="en-US" dirty="0" smtClean="0"/>
              <a:t>-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</a:rPr>
              <a:t>Very Focused  Sentence practice  with</a:t>
            </a:r>
          </a:p>
          <a:p>
            <a:pPr marL="114300" indent="0">
              <a:buNone/>
            </a:pP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</a:rPr>
              <a:t> Self-Analysis</a:t>
            </a:r>
          </a:p>
          <a:p>
            <a:pPr marL="114300" indent="0">
              <a:buNone/>
            </a:pPr>
            <a:endParaRPr lang="en-US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14300" indent="0">
              <a:buNone/>
            </a:pP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</a:rPr>
              <a:t>Guided Summary </a:t>
            </a:r>
          </a:p>
          <a:p>
            <a:pPr marL="114300" indent="0">
              <a:buNone/>
            </a:pPr>
            <a:endParaRPr lang="en-US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14300" indent="0">
              <a:buNone/>
            </a:pP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</a:rPr>
              <a:t>Guided Paragraph Development</a:t>
            </a:r>
          </a:p>
          <a:p>
            <a:pPr marL="114300" indent="0">
              <a:buNone/>
            </a:pPr>
            <a:endParaRPr lang="en-US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14300" indent="0">
              <a:buNone/>
            </a:pP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</a:rPr>
              <a:t>Guided Research Writing</a:t>
            </a:r>
          </a:p>
          <a:p>
            <a:pPr marL="114300" indent="0">
              <a:buNone/>
            </a:pPr>
            <a:endParaRPr lang="en-US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14300" indent="0">
              <a:buNone/>
            </a:pPr>
            <a:r>
              <a:rPr lang="en-US" sz="3000" b="1" dirty="0" smtClean="0">
                <a:solidFill>
                  <a:schemeClr val="accent3">
                    <a:lumMod val="50000"/>
                  </a:schemeClr>
                </a:solidFill>
              </a:rPr>
              <a:t>Others?</a:t>
            </a:r>
          </a:p>
          <a:p>
            <a:pPr marL="114300" indent="0">
              <a:buNone/>
            </a:pPr>
            <a:r>
              <a:rPr lang="en-US" dirty="0" smtClean="0"/>
              <a:t>(see last page Terry Fox Paraphrase 7x7x7 Handouts)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011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en-US" dirty="0" smtClean="0"/>
          </a:p>
          <a:p>
            <a:pPr marL="114300" indent="-457200">
              <a:buNone/>
            </a:pPr>
            <a:r>
              <a:rPr lang="en-US" dirty="0" smtClean="0"/>
              <a:t>CBC. (2010). The Bio. Betty Fox.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www.cbc.ca/strombo/guests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114300" indent="-457200">
              <a:buNone/>
            </a:pPr>
            <a:endParaRPr lang="en-US" dirty="0" smtClean="0"/>
          </a:p>
          <a:p>
            <a:pPr marL="114300" indent="-457200">
              <a:buNone/>
            </a:pPr>
            <a:r>
              <a:rPr lang="en-US" dirty="0" err="1" smtClean="0"/>
              <a:t>Constantineau</a:t>
            </a:r>
            <a:r>
              <a:rPr lang="en-US" dirty="0" smtClean="0"/>
              <a:t>, B. (2013 July 4). Terry Fox Marathon of Hope artifacts to be displayed at national museum in Ottawa.  Retrieved from  </a:t>
            </a:r>
            <a:r>
              <a:rPr lang="en-US" dirty="0" smtClean="0">
                <a:hlinkClick r:id="rId3"/>
              </a:rPr>
              <a:t>www.vancouversun.com</a:t>
            </a:r>
            <a:endParaRPr lang="en-US" dirty="0" smtClean="0"/>
          </a:p>
          <a:p>
            <a:pPr indent="-457200"/>
            <a:endParaRPr lang="en-US" dirty="0" smtClean="0"/>
          </a:p>
          <a:p>
            <a:pPr marL="114300" indent="-457200">
              <a:buNone/>
            </a:pPr>
            <a:r>
              <a:rPr lang="en-US" dirty="0" smtClean="0"/>
              <a:t>The  Terry Fox Foundation (2017) “Terry’s Goals and Your Goals”</a:t>
            </a:r>
            <a:r>
              <a:rPr lang="en-US" i="1" dirty="0" smtClean="0"/>
              <a:t>.</a:t>
            </a:r>
            <a:r>
              <a:rPr lang="en-US" dirty="0" smtClean="0"/>
              <a:t> BLM P – 29.  retrieved from  </a:t>
            </a:r>
            <a:r>
              <a:rPr lang="en-US" i="1" dirty="0" smtClean="0"/>
              <a:t>National Lesson Plans</a:t>
            </a:r>
            <a:r>
              <a:rPr lang="en-US" dirty="0" smtClean="0"/>
              <a:t>.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://www.terryfox.org/schoolrun/educators_organizers/national-lesson-plans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Images:  Terry Fox Foundation  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0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1" dirty="0" smtClean="0"/>
              <a:t>7 Steps of Paraphrasing     </a:t>
            </a:r>
            <a:r>
              <a:rPr lang="en-US" sz="2000" b="1" dirty="0" smtClean="0"/>
              <a:t>Put these steps in order</a:t>
            </a:r>
            <a:endParaRPr lang="ru-RU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___ Compare the original with your paraphrase</a:t>
            </a:r>
          </a:p>
          <a:p>
            <a:pPr marL="0" indent="0">
              <a:buNone/>
            </a:pPr>
            <a:r>
              <a:rPr lang="en-US" sz="2800" dirty="0" smtClean="0"/>
              <a:t>___ Recognize source (in bracket/sentence)</a:t>
            </a:r>
          </a:p>
          <a:p>
            <a:pPr marL="0" indent="0">
              <a:buNone/>
            </a:pPr>
            <a:r>
              <a:rPr lang="en-US" sz="2800" u="sng" dirty="0" smtClean="0"/>
              <a:t>__1_</a:t>
            </a:r>
            <a:r>
              <a:rPr lang="en-US" sz="2800" dirty="0" smtClean="0"/>
              <a:t>Be sure you understand the text and that it suits your purpose</a:t>
            </a:r>
          </a:p>
          <a:p>
            <a:pPr marL="0" indent="0">
              <a:buNone/>
            </a:pPr>
            <a:r>
              <a:rPr lang="en-US" sz="2800" dirty="0" smtClean="0"/>
              <a:t>___ Break the sentences into meaningful thought groups (AKA grammatical chunks)</a:t>
            </a:r>
          </a:p>
          <a:p>
            <a:pPr marL="0" indent="0">
              <a:buNone/>
            </a:pPr>
            <a:r>
              <a:rPr lang="en-US" sz="2800" dirty="0" smtClean="0"/>
              <a:t>___ Change the wording (see 7 strategies) </a:t>
            </a:r>
          </a:p>
          <a:p>
            <a:pPr marL="0" indent="0">
              <a:buNone/>
            </a:pPr>
            <a:r>
              <a:rPr lang="en-US" sz="2800" dirty="0" smtClean="0"/>
              <a:t>___ Cross out unnecessary info/details</a:t>
            </a:r>
          </a:p>
          <a:p>
            <a:pPr marL="0" indent="0">
              <a:buNone/>
            </a:pPr>
            <a:r>
              <a:rPr lang="en-US" sz="2800" dirty="0" smtClean="0"/>
              <a:t>___ Circle the key words/ specific vocabulary for topic</a:t>
            </a:r>
          </a:p>
          <a:p>
            <a:pPr marL="0" indent="0">
              <a:buNone/>
            </a:pPr>
            <a:endParaRPr lang="en-US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7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hlinkClick r:id="rId2"/>
              </a:rPr>
              <a:t>www.AACE-English.com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Janice GT </a:t>
            </a:r>
            <a:r>
              <a:rPr lang="en-US" sz="4000" dirty="0" err="1" smtClean="0"/>
              <a:t>Penner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7848872" cy="504056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6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Answers:  7 possible Paraphrasing  Steps</a:t>
            </a:r>
            <a:endParaRPr lang="ru-RU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u="sng" dirty="0" smtClean="0"/>
              <a:t>_</a:t>
            </a:r>
            <a:r>
              <a:rPr lang="en-US" sz="2800" b="1" u="sng" dirty="0" smtClean="0">
                <a:solidFill>
                  <a:srgbClr val="7030A0"/>
                </a:solidFill>
              </a:rPr>
              <a:t>6 </a:t>
            </a:r>
            <a:r>
              <a:rPr lang="en-US" sz="2800" dirty="0" smtClean="0"/>
              <a:t>Compare the original with your paraphrase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_</a:t>
            </a:r>
            <a:r>
              <a:rPr lang="en-US" sz="2800" b="1" u="sng" dirty="0" smtClean="0">
                <a:solidFill>
                  <a:srgbClr val="7030A0"/>
                </a:solidFill>
              </a:rPr>
              <a:t>7 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dirty="0" smtClean="0"/>
              <a:t>Recognize source (in bracket/sentence)</a:t>
            </a:r>
          </a:p>
          <a:p>
            <a:pPr marL="0" indent="0">
              <a:buNone/>
            </a:pPr>
            <a:r>
              <a:rPr lang="en-US" sz="2800" u="sng" dirty="0" smtClean="0"/>
              <a:t>_1_</a:t>
            </a:r>
            <a:r>
              <a:rPr lang="en-US" sz="2800" dirty="0" smtClean="0"/>
              <a:t>Be sure you understand the text and that it suits your purpose</a:t>
            </a:r>
          </a:p>
          <a:p>
            <a:pPr marL="0" indent="0">
              <a:buNone/>
            </a:pPr>
            <a:r>
              <a:rPr lang="en-US" sz="2800" dirty="0" smtClean="0"/>
              <a:t>_</a:t>
            </a:r>
            <a:r>
              <a:rPr lang="en-US" sz="2800" b="1" u="sng" dirty="0" smtClean="0">
                <a:solidFill>
                  <a:srgbClr val="7030A0"/>
                </a:solidFill>
              </a:rPr>
              <a:t>4</a:t>
            </a:r>
            <a:r>
              <a:rPr lang="en-US" sz="2800" u="sng" dirty="0" smtClean="0"/>
              <a:t>_ </a:t>
            </a:r>
            <a:r>
              <a:rPr lang="en-US" sz="2800" dirty="0" smtClean="0"/>
              <a:t>Break the sentences into meaningful thought groups (AKA grammatical chunks)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_</a:t>
            </a:r>
            <a:r>
              <a:rPr lang="en-US" sz="2800" b="1" u="sng" dirty="0" smtClean="0">
                <a:solidFill>
                  <a:srgbClr val="7030A0"/>
                </a:solidFill>
              </a:rPr>
              <a:t>5</a:t>
            </a:r>
            <a:r>
              <a:rPr lang="en-US" sz="2800" dirty="0" smtClean="0"/>
              <a:t>_ Change the wording (see 7 strategies)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_</a:t>
            </a:r>
            <a:r>
              <a:rPr lang="en-US" sz="2800" b="1" u="sng" dirty="0" smtClean="0">
                <a:solidFill>
                  <a:srgbClr val="7030A0"/>
                </a:solidFill>
              </a:rPr>
              <a:t>2</a:t>
            </a:r>
            <a:r>
              <a:rPr lang="en-US" sz="2800" dirty="0" smtClean="0"/>
              <a:t>_ Cross out unnecessary info/details</a:t>
            </a:r>
          </a:p>
          <a:p>
            <a:pPr marL="0" indent="0">
              <a:buNone/>
            </a:pPr>
            <a:r>
              <a:rPr lang="en-US" sz="2800" dirty="0" smtClean="0"/>
              <a:t>_</a:t>
            </a:r>
            <a:r>
              <a:rPr lang="en-US" sz="2800" b="1" u="sng" dirty="0" smtClean="0">
                <a:solidFill>
                  <a:srgbClr val="7030A0"/>
                </a:solidFill>
              </a:rPr>
              <a:t>3</a:t>
            </a:r>
            <a:r>
              <a:rPr lang="en-US" sz="2800" b="1" dirty="0" smtClean="0">
                <a:solidFill>
                  <a:srgbClr val="7030A0"/>
                </a:solidFill>
              </a:rPr>
              <a:t>_ </a:t>
            </a:r>
            <a:r>
              <a:rPr lang="en-US" sz="2800" dirty="0" smtClean="0"/>
              <a:t>Circle the key words/ specific vocabulary for topic</a:t>
            </a:r>
          </a:p>
          <a:p>
            <a:pPr marL="0" indent="0">
              <a:buNone/>
            </a:pPr>
            <a:endParaRPr lang="en-US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6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7620000" cy="1080120"/>
          </a:xfrm>
        </p:spPr>
        <p:txBody>
          <a:bodyPr/>
          <a:lstStyle/>
          <a:p>
            <a:pPr algn="ctr"/>
            <a:r>
              <a:rPr lang="en-US" sz="4000" b="1" dirty="0" smtClean="0"/>
              <a:t>What do you know about this topic?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1200" dirty="0" smtClean="0"/>
              <a:t>Image Source:   Terry Fox Foundation                                                                 			</a:t>
            </a:r>
            <a:endParaRPr lang="en-US" sz="12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72816"/>
            <a:ext cx="2664296" cy="362862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463097"/>
            <a:ext cx="3657600" cy="2736668"/>
          </a:xfrm>
        </p:spPr>
      </p:pic>
    </p:spTree>
    <p:extLst>
      <p:ext uri="{BB962C8B-B14F-4D97-AF65-F5344CB8AC3E}">
        <p14:creationId xmlns:p14="http://schemas.microsoft.com/office/powerpoint/2010/main" val="191440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 Review: Thought Groups</a:t>
            </a:r>
            <a:endParaRPr lang="ru-R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Discuss: </a:t>
            </a:r>
            <a:r>
              <a:rPr lang="en-US" sz="3600" b="1" dirty="0" smtClean="0"/>
              <a:t>What are thought groups?</a:t>
            </a:r>
          </a:p>
          <a:p>
            <a:r>
              <a:rPr lang="en-US" b="1" dirty="0" smtClean="0"/>
              <a:t>Task</a:t>
            </a:r>
            <a:r>
              <a:rPr lang="en-US" dirty="0" smtClean="0"/>
              <a:t>: Excerpt from “Terry’s Goals and Your Goals” </a:t>
            </a:r>
            <a:endParaRPr lang="en-US" b="1" dirty="0"/>
          </a:p>
          <a:p>
            <a:r>
              <a:rPr lang="en-US" sz="2800" b="1" dirty="0" smtClean="0"/>
              <a:t>Read </a:t>
            </a:r>
            <a:r>
              <a:rPr lang="en-US" sz="2800" dirty="0" smtClean="0"/>
              <a:t> the sentences and put a slash (/) where you think each thought group ends.</a:t>
            </a:r>
          </a:p>
          <a:p>
            <a:r>
              <a:rPr lang="en-US" sz="2800" dirty="0" smtClean="0"/>
              <a:t>To help you, </a:t>
            </a:r>
            <a:r>
              <a:rPr lang="en-US" sz="2800" b="1" dirty="0" smtClean="0"/>
              <a:t>read out loud. </a:t>
            </a:r>
          </a:p>
          <a:p>
            <a:r>
              <a:rPr lang="en-US" sz="2800" b="1" dirty="0" smtClean="0"/>
              <a:t>Cross out </a:t>
            </a:r>
            <a:r>
              <a:rPr lang="en-US" sz="2800" dirty="0" smtClean="0"/>
              <a:t>the info you would NOT need if you were paraphrasing this source for a paragraph about Terry Fox.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6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620000" cy="864096"/>
          </a:xfrm>
        </p:spPr>
        <p:txBody>
          <a:bodyPr/>
          <a:lstStyle/>
          <a:p>
            <a:r>
              <a:rPr lang="en-US" sz="3600" b="1" dirty="0"/>
              <a:t>T</a:t>
            </a:r>
            <a:r>
              <a:rPr lang="en-US" sz="3600" b="1" dirty="0" smtClean="0"/>
              <a:t>hought groups  </a:t>
            </a:r>
            <a:r>
              <a:rPr lang="en-US" sz="3600" dirty="0" smtClean="0"/>
              <a:t>- 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Terry loved sports/ and he wanted to make his school basketball team / more than anything. </a:t>
            </a:r>
            <a:endParaRPr lang="en-US" sz="3600" dirty="0"/>
          </a:p>
          <a:p>
            <a:r>
              <a:rPr lang="en-US" sz="3600" dirty="0" smtClean="0"/>
              <a:t>Despite his small size / his grade 8 physical education teacher /noticed “this little guy / who worked his rear off.”</a:t>
            </a:r>
          </a:p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What do you notice about TG?</a:t>
            </a:r>
            <a:endParaRPr lang="en-US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055" y="260648"/>
            <a:ext cx="7620000" cy="792088"/>
          </a:xfrm>
        </p:spPr>
        <p:txBody>
          <a:bodyPr/>
          <a:lstStyle/>
          <a:p>
            <a:r>
              <a:rPr lang="en-US" sz="3200" dirty="0" smtClean="0"/>
              <a:t>Put a slash / for the </a:t>
            </a:r>
            <a:r>
              <a:rPr lang="en-US" sz="3200" dirty="0"/>
              <a:t>t</a:t>
            </a:r>
            <a:r>
              <a:rPr lang="en-US" sz="3200" dirty="0" smtClean="0"/>
              <a:t>hought </a:t>
            </a:r>
            <a:r>
              <a:rPr lang="en-US" sz="3200" dirty="0"/>
              <a:t>groups</a:t>
            </a:r>
            <a:br>
              <a:rPr lang="en-US" sz="3200" dirty="0"/>
            </a:br>
            <a:r>
              <a:rPr lang="en-US" sz="1200" dirty="0" smtClean="0"/>
              <a:t>Source</a:t>
            </a:r>
            <a:r>
              <a:rPr lang="en-US" sz="1200" dirty="0"/>
              <a:t>: “Terry’s Goals and Your Goals”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After </a:t>
            </a:r>
            <a:r>
              <a:rPr lang="en-US" sz="3600" dirty="0"/>
              <a:t>three practices his coach suggested to him that he should take on another </a:t>
            </a:r>
            <a:r>
              <a:rPr lang="en-US" sz="3600" dirty="0" smtClean="0"/>
              <a:t>sport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/>
              <a:t>Terry was determined to get better and make the </a:t>
            </a:r>
            <a:r>
              <a:rPr lang="en-US" sz="3600" dirty="0" smtClean="0"/>
              <a:t>team  </a:t>
            </a:r>
            <a:r>
              <a:rPr lang="en-US" sz="3600" dirty="0"/>
              <a:t>He went to school early every morning and stayed late afterwards so that he could practice.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F227-96DE-43F6-8BB4-541A9608B3E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41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1133</TotalTime>
  <Words>2356</Words>
  <Application>Microsoft Office PowerPoint</Application>
  <PresentationFormat>On-screen Show (4:3)</PresentationFormat>
  <Paragraphs>290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Adjacency</vt:lpstr>
      <vt:lpstr>7x7x7  Paraphrasing Method Lesson Materials</vt:lpstr>
      <vt:lpstr>Session Overview</vt:lpstr>
      <vt:lpstr>Paraphrasing Review</vt:lpstr>
      <vt:lpstr>7 Steps of Paraphrasing     Put these steps in order</vt:lpstr>
      <vt:lpstr>Answers:  7 possible Paraphrasing  Steps</vt:lpstr>
      <vt:lpstr>What do you know about this topic?  Image Source:   Terry Fox Foundation                                                                    </vt:lpstr>
      <vt:lpstr> Review: Thought Groups</vt:lpstr>
      <vt:lpstr>Thought groups  - example</vt:lpstr>
      <vt:lpstr>Put a slash / for the thought groups Source: “Terry’s Goals and Your Goals” </vt:lpstr>
      <vt:lpstr>PowerPoint Presentation</vt:lpstr>
      <vt:lpstr>Suggested Thought Groups</vt:lpstr>
      <vt:lpstr>Suggested Thought Groups</vt:lpstr>
      <vt:lpstr>Ex: Cross out unnecessary info</vt:lpstr>
      <vt:lpstr>7 Common Strategies: Description</vt:lpstr>
      <vt:lpstr>Student Handout  excerpt      7 Common Strategies                      Noticing   the Thought Groups (bold on handout)                     Using colors to indicate Thought Groups                     Noting the  key words that needn’t be changed</vt:lpstr>
      <vt:lpstr>Identifying Strategies Intro</vt:lpstr>
      <vt:lpstr>Identifying Strategies     Instructions</vt:lpstr>
      <vt:lpstr>Identifying Strategies Example  </vt:lpstr>
      <vt:lpstr>Example Suggested  Analysis</vt:lpstr>
      <vt:lpstr>1. Identifying Strategies</vt:lpstr>
      <vt:lpstr>1. Suggested  Analysis</vt:lpstr>
      <vt:lpstr>2. Identifying Strategies</vt:lpstr>
      <vt:lpstr>2. Suggested  analysis</vt:lpstr>
      <vt:lpstr>3. Identifying Strategies </vt:lpstr>
      <vt:lpstr>3. Suggested Analysis</vt:lpstr>
      <vt:lpstr>Evaluating Paraphrases   Example</vt:lpstr>
      <vt:lpstr>Suggested  Analysis - Example</vt:lpstr>
      <vt:lpstr>1. Paraphrase Evaluation</vt:lpstr>
      <vt:lpstr>1. Suggested Analysis</vt:lpstr>
      <vt:lpstr>2. Paraphrase Evaluation</vt:lpstr>
      <vt:lpstr>2. Suggested Analysis</vt:lpstr>
      <vt:lpstr>3. Paraphrase Evaluation</vt:lpstr>
      <vt:lpstr>3. Suggested Analysis</vt:lpstr>
      <vt:lpstr>4. Paraphrase Evaluation</vt:lpstr>
      <vt:lpstr>4. Suggested Analysis</vt:lpstr>
      <vt:lpstr>Your Turn</vt:lpstr>
      <vt:lpstr>7 x 7 x 7 Method</vt:lpstr>
      <vt:lpstr>Extension tasks - suggestions</vt:lpstr>
      <vt:lpstr>Sources </vt:lpstr>
      <vt:lpstr>www.AACE-English.com Janice GT Penner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janice.penner</dc:creator>
  <cp:lastModifiedBy>Douglas College</cp:lastModifiedBy>
  <cp:revision>114</cp:revision>
  <cp:lastPrinted>2017-11-17T00:35:30Z</cp:lastPrinted>
  <dcterms:created xsi:type="dcterms:W3CDTF">2015-09-23T05:35:18Z</dcterms:created>
  <dcterms:modified xsi:type="dcterms:W3CDTF">2017-11-17T01:13:07Z</dcterms:modified>
</cp:coreProperties>
</file>