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handoutMasterIdLst>
    <p:handoutMasterId r:id="rId49"/>
  </p:handoutMasterIdLst>
  <p:sldIdLst>
    <p:sldId id="256" r:id="rId2"/>
    <p:sldId id="307" r:id="rId3"/>
    <p:sldId id="257" r:id="rId4"/>
    <p:sldId id="378" r:id="rId5"/>
    <p:sldId id="379" r:id="rId6"/>
    <p:sldId id="258" r:id="rId7"/>
    <p:sldId id="353" r:id="rId8"/>
    <p:sldId id="260" r:id="rId9"/>
    <p:sldId id="390" r:id="rId10"/>
    <p:sldId id="389" r:id="rId11"/>
    <p:sldId id="328" r:id="rId12"/>
    <p:sldId id="377" r:id="rId13"/>
    <p:sldId id="332" r:id="rId14"/>
    <p:sldId id="370" r:id="rId15"/>
    <p:sldId id="375" r:id="rId16"/>
    <p:sldId id="333" r:id="rId17"/>
    <p:sldId id="376" r:id="rId18"/>
    <p:sldId id="336" r:id="rId19"/>
    <p:sldId id="392" r:id="rId20"/>
    <p:sldId id="341" r:id="rId21"/>
    <p:sldId id="343" r:id="rId22"/>
    <p:sldId id="337" r:id="rId23"/>
    <p:sldId id="338" r:id="rId24"/>
    <p:sldId id="339" r:id="rId25"/>
    <p:sldId id="359" r:id="rId26"/>
    <p:sldId id="340" r:id="rId27"/>
    <p:sldId id="360" r:id="rId28"/>
    <p:sldId id="361" r:id="rId29"/>
    <p:sldId id="362" r:id="rId30"/>
    <p:sldId id="368" r:id="rId31"/>
    <p:sldId id="357" r:id="rId32"/>
    <p:sldId id="363" r:id="rId33"/>
    <p:sldId id="364" r:id="rId34"/>
    <p:sldId id="365" r:id="rId35"/>
    <p:sldId id="369" r:id="rId36"/>
    <p:sldId id="373" r:id="rId37"/>
    <p:sldId id="372" r:id="rId38"/>
    <p:sldId id="381" r:id="rId39"/>
    <p:sldId id="382" r:id="rId40"/>
    <p:sldId id="386" r:id="rId41"/>
    <p:sldId id="385" r:id="rId42"/>
    <p:sldId id="383" r:id="rId43"/>
    <p:sldId id="380" r:id="rId44"/>
    <p:sldId id="388" r:id="rId45"/>
    <p:sldId id="393" r:id="rId46"/>
    <p:sldId id="304" r:id="rId4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64" autoAdjust="0"/>
    <p:restoredTop sz="94660"/>
  </p:normalViewPr>
  <p:slideViewPr>
    <p:cSldViewPr>
      <p:cViewPr varScale="1">
        <p:scale>
          <a:sx n="110" d="100"/>
          <a:sy n="110" d="100"/>
        </p:scale>
        <p:origin x="1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0407" tIns="45203" rIns="90407" bIns="45203" rtlCol="0"/>
          <a:lstStyle>
            <a:lvl1pPr algn="l">
              <a:defRPr sz="1200"/>
            </a:lvl1pPr>
          </a:lstStyle>
          <a:p>
            <a:endParaRPr lang="ru-RU"/>
          </a:p>
        </p:txBody>
      </p:sp>
      <p:sp>
        <p:nvSpPr>
          <p:cNvPr id="3" name="Date Placeholder 2"/>
          <p:cNvSpPr>
            <a:spLocks noGrp="1"/>
          </p:cNvSpPr>
          <p:nvPr>
            <p:ph type="dt" sz="quarter" idx="1"/>
          </p:nvPr>
        </p:nvSpPr>
        <p:spPr>
          <a:xfrm>
            <a:off x="3970938" y="0"/>
            <a:ext cx="3037840" cy="464820"/>
          </a:xfrm>
          <a:prstGeom prst="rect">
            <a:avLst/>
          </a:prstGeom>
        </p:spPr>
        <p:txBody>
          <a:bodyPr vert="horz" lIns="90407" tIns="45203" rIns="90407" bIns="45203" rtlCol="0"/>
          <a:lstStyle>
            <a:lvl1pPr algn="r">
              <a:defRPr sz="1200"/>
            </a:lvl1pPr>
          </a:lstStyle>
          <a:p>
            <a:fld id="{DBB3E14F-58A9-4503-A01E-9D2A7996044A}" type="datetimeFigureOut">
              <a:rPr lang="ru-RU" smtClean="0"/>
              <a:t>15.10.2019</a:t>
            </a:fld>
            <a:endParaRPr lang="ru-RU"/>
          </a:p>
        </p:txBody>
      </p:sp>
      <p:sp>
        <p:nvSpPr>
          <p:cNvPr id="4" name="Footer Placeholder 3"/>
          <p:cNvSpPr>
            <a:spLocks noGrp="1"/>
          </p:cNvSpPr>
          <p:nvPr>
            <p:ph type="ftr" sz="quarter" idx="2"/>
          </p:nvPr>
        </p:nvSpPr>
        <p:spPr>
          <a:xfrm>
            <a:off x="0" y="8829967"/>
            <a:ext cx="3037840" cy="464820"/>
          </a:xfrm>
          <a:prstGeom prst="rect">
            <a:avLst/>
          </a:prstGeom>
        </p:spPr>
        <p:txBody>
          <a:bodyPr vert="horz" lIns="90407" tIns="45203" rIns="90407" bIns="45203" rtlCol="0" anchor="b"/>
          <a:lstStyle>
            <a:lvl1pPr algn="l">
              <a:defRPr sz="1200"/>
            </a:lvl1pPr>
          </a:lstStyle>
          <a:p>
            <a:endParaRPr lang="ru-RU"/>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0407" tIns="45203" rIns="90407" bIns="45203" rtlCol="0" anchor="b"/>
          <a:lstStyle>
            <a:lvl1pPr algn="r">
              <a:defRPr sz="1200"/>
            </a:lvl1pPr>
          </a:lstStyle>
          <a:p>
            <a:fld id="{B5A2D0CB-DB6C-44ED-866D-6AD1FA12BB79}" type="slidenum">
              <a:rPr lang="ru-RU" smtClean="0"/>
              <a:t>‹#›</a:t>
            </a:fld>
            <a:endParaRPr lang="ru-RU"/>
          </a:p>
        </p:txBody>
      </p:sp>
    </p:spTree>
    <p:extLst>
      <p:ext uri="{BB962C8B-B14F-4D97-AF65-F5344CB8AC3E}">
        <p14:creationId xmlns:p14="http://schemas.microsoft.com/office/powerpoint/2010/main" val="2472869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604" cy="465341"/>
          </a:xfrm>
          <a:prstGeom prst="rect">
            <a:avLst/>
          </a:prstGeom>
        </p:spPr>
        <p:txBody>
          <a:bodyPr vert="horz" lIns="90407" tIns="45203" rIns="90407" bIns="45203" rtlCol="0"/>
          <a:lstStyle>
            <a:lvl1pPr algn="l">
              <a:defRPr sz="1200"/>
            </a:lvl1pPr>
          </a:lstStyle>
          <a:p>
            <a:endParaRPr lang="en-US"/>
          </a:p>
        </p:txBody>
      </p:sp>
      <p:sp>
        <p:nvSpPr>
          <p:cNvPr id="3" name="Date Placeholder 2"/>
          <p:cNvSpPr>
            <a:spLocks noGrp="1"/>
          </p:cNvSpPr>
          <p:nvPr>
            <p:ph type="dt" idx="1"/>
          </p:nvPr>
        </p:nvSpPr>
        <p:spPr>
          <a:xfrm>
            <a:off x="3970160" y="0"/>
            <a:ext cx="3038604" cy="465341"/>
          </a:xfrm>
          <a:prstGeom prst="rect">
            <a:avLst/>
          </a:prstGeom>
        </p:spPr>
        <p:txBody>
          <a:bodyPr vert="horz" lIns="90407" tIns="45203" rIns="90407" bIns="45203" rtlCol="0"/>
          <a:lstStyle>
            <a:lvl1pPr algn="r">
              <a:defRPr sz="1200"/>
            </a:lvl1pPr>
          </a:lstStyle>
          <a:p>
            <a:fld id="{2DBFAE90-FC8E-4EBA-9A03-5D2ABB496E16}" type="datetimeFigureOut">
              <a:rPr lang="en-US" smtClean="0"/>
              <a:t>10/15/2019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0407" tIns="45203" rIns="90407" bIns="45203" rtlCol="0" anchor="ctr"/>
          <a:lstStyle/>
          <a:p>
            <a:endParaRPr lang="en-US"/>
          </a:p>
        </p:txBody>
      </p:sp>
      <p:sp>
        <p:nvSpPr>
          <p:cNvPr id="5" name="Notes Placeholder 4"/>
          <p:cNvSpPr>
            <a:spLocks noGrp="1"/>
          </p:cNvSpPr>
          <p:nvPr>
            <p:ph type="body" sz="quarter" idx="3"/>
          </p:nvPr>
        </p:nvSpPr>
        <p:spPr>
          <a:xfrm>
            <a:off x="700714" y="4415531"/>
            <a:ext cx="5608974" cy="4183602"/>
          </a:xfrm>
          <a:prstGeom prst="rect">
            <a:avLst/>
          </a:prstGeom>
        </p:spPr>
        <p:txBody>
          <a:bodyPr vert="horz" lIns="90407" tIns="45203" rIns="90407" bIns="4520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574"/>
            <a:ext cx="3038604" cy="465340"/>
          </a:xfrm>
          <a:prstGeom prst="rect">
            <a:avLst/>
          </a:prstGeom>
        </p:spPr>
        <p:txBody>
          <a:bodyPr vert="horz" lIns="90407" tIns="45203" rIns="90407" bIns="45203" rtlCol="0" anchor="b"/>
          <a:lstStyle>
            <a:lvl1pPr algn="l">
              <a:defRPr sz="1200"/>
            </a:lvl1pPr>
          </a:lstStyle>
          <a:p>
            <a:endParaRPr lang="en-US"/>
          </a:p>
        </p:txBody>
      </p:sp>
      <p:sp>
        <p:nvSpPr>
          <p:cNvPr id="7" name="Slide Number Placeholder 6"/>
          <p:cNvSpPr>
            <a:spLocks noGrp="1"/>
          </p:cNvSpPr>
          <p:nvPr>
            <p:ph type="sldNum" sz="quarter" idx="5"/>
          </p:nvPr>
        </p:nvSpPr>
        <p:spPr>
          <a:xfrm>
            <a:off x="3970160" y="8829574"/>
            <a:ext cx="3038604" cy="465340"/>
          </a:xfrm>
          <a:prstGeom prst="rect">
            <a:avLst/>
          </a:prstGeom>
        </p:spPr>
        <p:txBody>
          <a:bodyPr vert="horz" lIns="90407" tIns="45203" rIns="90407" bIns="45203" rtlCol="0" anchor="b"/>
          <a:lstStyle>
            <a:lvl1pPr algn="r">
              <a:defRPr sz="1200"/>
            </a:lvl1pPr>
          </a:lstStyle>
          <a:p>
            <a:fld id="{6A42FEE5-794E-4A01-B5E5-D7382BD3A3DD}" type="slidenum">
              <a:rPr lang="en-US" smtClean="0"/>
              <a:t>‹#›</a:t>
            </a:fld>
            <a:endParaRPr lang="en-US"/>
          </a:p>
        </p:txBody>
      </p:sp>
    </p:spTree>
    <p:extLst>
      <p:ext uri="{BB962C8B-B14F-4D97-AF65-F5344CB8AC3E}">
        <p14:creationId xmlns:p14="http://schemas.microsoft.com/office/powerpoint/2010/main" val="1946251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4843A6C-4A0B-42C0-B17C-02023060E976}" type="datetime1">
              <a:rPr lang="en-US" smtClean="0"/>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ACE5F-D9CE-480E-81B1-A07E7CFE0E99}" type="datetime1">
              <a:rPr lang="en-US" smtClean="0"/>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9ED79-79C8-4693-B296-F38DD538B7C6}" type="datetime1">
              <a:rPr lang="en-US" smtClean="0"/>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984CB-8DBC-4E99-BF6B-878A150FA650}" type="datetime1">
              <a:rPr lang="en-US" smtClean="0"/>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E4F12-D532-4E5F-89AA-9EFB2C9D6868}" type="datetime1">
              <a:rPr lang="en-US" smtClean="0"/>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A2C1004-2984-49C1-B6A8-3CE8EFBD6924}" type="datetime1">
              <a:rPr lang="en-US" smtClean="0"/>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870969-067E-4713-8879-D15EEB05F72E}" type="datetime1">
              <a:rPr lang="en-US" smtClean="0"/>
              <a:t>10/15/2019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7707A-DA71-4069-ADC8-2F9A7510EE03}" type="datetime1">
              <a:rPr lang="en-US" smtClean="0"/>
              <a:t>10/15/2019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EE8C9-3775-4A3A-AA43-8D41F5EB1449}" type="datetime1">
              <a:rPr lang="en-US" smtClean="0"/>
              <a:t>10/15/2019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6B74FE-FF35-4548-AE14-2C9F1F3B0E3F}" type="datetime1">
              <a:rPr lang="en-US" smtClean="0"/>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BF227-96DE-43F6-8BB4-541A9608B3E3}"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61EDB6E-A941-4550-905B-BB681DBB27D3}" type="datetime1">
              <a:rPr lang="en-US" smtClean="0"/>
              <a:t>10/15/2019</a:t>
            </a:fld>
            <a:endParaRPr lang="en-US"/>
          </a:p>
        </p:txBody>
      </p:sp>
      <p:sp>
        <p:nvSpPr>
          <p:cNvPr id="9" name="Slide Number Placeholder 8"/>
          <p:cNvSpPr>
            <a:spLocks noGrp="1"/>
          </p:cNvSpPr>
          <p:nvPr>
            <p:ph type="sldNum" sz="quarter" idx="11"/>
          </p:nvPr>
        </p:nvSpPr>
        <p:spPr/>
        <p:txBody>
          <a:bodyPr/>
          <a:lstStyle/>
          <a:p>
            <a:fld id="{3FEBF227-96DE-43F6-8BB4-541A9608B3E3}"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FEBF227-96DE-43F6-8BB4-541A9608B3E3}"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5F028FA-6533-49AE-AC64-08579BA22F2D}" type="datetime1">
              <a:rPr lang="en-US" smtClean="0"/>
              <a:t>10/15/2019</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pennerj@douglascollege.ca"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1"/>
            <a:ext cx="7772400" cy="1872208"/>
          </a:xfrm>
        </p:spPr>
        <p:txBody>
          <a:bodyPr/>
          <a:lstStyle/>
          <a:p>
            <a:pPr algn="ctr"/>
            <a:r>
              <a:rPr lang="en-US" sz="4000" b="1" dirty="0" smtClean="0"/>
              <a:t>7x7x7 </a:t>
            </a:r>
            <a:br>
              <a:rPr lang="en-US" sz="4000" b="1" dirty="0" smtClean="0"/>
            </a:br>
            <a:r>
              <a:rPr lang="en-US" sz="4000" b="1" dirty="0" smtClean="0"/>
              <a:t>Paraphrasing Method</a:t>
            </a:r>
            <a:br>
              <a:rPr lang="en-US" sz="4000" b="1" dirty="0" smtClean="0"/>
            </a:br>
            <a:r>
              <a:rPr lang="en-US" sz="4000" b="1" dirty="0" smtClean="0"/>
              <a:t>Lesson Materials</a:t>
            </a:r>
            <a:endParaRPr lang="en-US" b="1" dirty="0"/>
          </a:p>
        </p:txBody>
      </p:sp>
      <p:sp>
        <p:nvSpPr>
          <p:cNvPr id="3" name="Subtitle 2"/>
          <p:cNvSpPr>
            <a:spLocks noGrp="1"/>
          </p:cNvSpPr>
          <p:nvPr>
            <p:ph type="subTitle" idx="1"/>
          </p:nvPr>
        </p:nvSpPr>
        <p:spPr>
          <a:xfrm>
            <a:off x="1115616" y="3068960"/>
            <a:ext cx="6400800" cy="3312368"/>
          </a:xfrm>
        </p:spPr>
        <p:txBody>
          <a:bodyPr>
            <a:normAutofit lnSpcReduction="10000"/>
          </a:bodyPr>
          <a:lstStyle/>
          <a:p>
            <a:pPr algn="ctr"/>
            <a:endParaRPr lang="en-US" sz="2800" b="1" dirty="0" smtClean="0">
              <a:solidFill>
                <a:schemeClr val="tx2"/>
              </a:solidFill>
            </a:endParaRPr>
          </a:p>
          <a:p>
            <a:pPr algn="ctr"/>
            <a:r>
              <a:rPr lang="en-US" sz="2800" b="1" dirty="0" smtClean="0">
                <a:solidFill>
                  <a:schemeClr val="tx2"/>
                </a:solidFill>
              </a:rPr>
              <a:t>Supporting Documents:</a:t>
            </a:r>
          </a:p>
          <a:p>
            <a:pPr marL="457200" indent="-457200">
              <a:buFont typeface="Arial" panose="020B0604020202020204" pitchFamily="34" charset="0"/>
              <a:buChar char="•"/>
            </a:pPr>
            <a:r>
              <a:rPr lang="en-US" sz="2400" b="1" dirty="0" smtClean="0">
                <a:solidFill>
                  <a:schemeClr val="tx2"/>
                </a:solidFill>
              </a:rPr>
              <a:t>Social Media Paraphrase 7x7x7  Student</a:t>
            </a:r>
          </a:p>
          <a:p>
            <a:pPr marL="457200" indent="-457200">
              <a:buFont typeface="Arial" panose="020B0604020202020204" pitchFamily="34" charset="0"/>
              <a:buChar char="•"/>
            </a:pPr>
            <a:endParaRPr lang="en-US" sz="2400" b="1" dirty="0">
              <a:solidFill>
                <a:schemeClr val="tx2"/>
              </a:solidFill>
            </a:endParaRPr>
          </a:p>
          <a:p>
            <a:pPr algn="ctr"/>
            <a:r>
              <a:rPr lang="en-US" sz="3200" b="1" dirty="0" smtClean="0">
                <a:solidFill>
                  <a:schemeClr val="tx2"/>
                </a:solidFill>
              </a:rPr>
              <a:t>Janice </a:t>
            </a:r>
            <a:r>
              <a:rPr lang="en-US" sz="3200" b="1" dirty="0">
                <a:solidFill>
                  <a:schemeClr val="tx2"/>
                </a:solidFill>
              </a:rPr>
              <a:t>GT </a:t>
            </a:r>
            <a:r>
              <a:rPr lang="en-US" sz="3200" b="1" dirty="0" err="1" smtClean="0">
                <a:solidFill>
                  <a:schemeClr val="tx2"/>
                </a:solidFill>
              </a:rPr>
              <a:t>Penner</a:t>
            </a:r>
            <a:endParaRPr lang="en-US" sz="3200" b="1" dirty="0" smtClean="0">
              <a:solidFill>
                <a:schemeClr val="tx2"/>
              </a:solidFill>
            </a:endParaRPr>
          </a:p>
          <a:p>
            <a:pPr marL="342900" indent="-342900">
              <a:buFont typeface="Arial" panose="020B0604020202020204" pitchFamily="34" charset="0"/>
              <a:buChar char="•"/>
            </a:pPr>
            <a:r>
              <a:rPr lang="en-US" sz="2400" b="1" dirty="0" smtClean="0">
                <a:solidFill>
                  <a:schemeClr val="tx2"/>
                </a:solidFill>
              </a:rPr>
              <a:t>pennerj@douglascollege.ca</a:t>
            </a:r>
          </a:p>
          <a:p>
            <a:pPr marL="342900" indent="-342900">
              <a:buFont typeface="Arial" panose="020B0604020202020204" pitchFamily="34" charset="0"/>
              <a:buChar char="•"/>
            </a:pPr>
            <a:r>
              <a:rPr lang="en-US" sz="2400" b="1" dirty="0" smtClean="0">
                <a:solidFill>
                  <a:schemeClr val="tx2"/>
                </a:solidFill>
              </a:rPr>
              <a:t>www.AACE-English.com</a:t>
            </a:r>
          </a:p>
          <a:p>
            <a:pPr algn="ctr"/>
            <a:endParaRPr lang="en-US" sz="3600" b="1" dirty="0">
              <a:solidFill>
                <a:schemeClr val="tx2"/>
              </a:solidFill>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1</a:t>
            </a:fld>
            <a:endParaRPr lang="en-US"/>
          </a:p>
        </p:txBody>
      </p:sp>
    </p:spTree>
    <p:extLst>
      <p:ext uri="{BB962C8B-B14F-4D97-AF65-F5344CB8AC3E}">
        <p14:creationId xmlns:p14="http://schemas.microsoft.com/office/powerpoint/2010/main" val="2232756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Thought Group Task:</a:t>
            </a:r>
            <a:endParaRPr lang="en-US" sz="4000" dirty="0"/>
          </a:p>
        </p:txBody>
      </p:sp>
      <p:sp>
        <p:nvSpPr>
          <p:cNvPr id="3" name="Content Placeholder 2"/>
          <p:cNvSpPr>
            <a:spLocks noGrp="1"/>
          </p:cNvSpPr>
          <p:nvPr>
            <p:ph idx="1"/>
          </p:nvPr>
        </p:nvSpPr>
        <p:spPr/>
        <p:txBody>
          <a:bodyPr>
            <a:normAutofit/>
          </a:bodyPr>
          <a:lstStyle/>
          <a:p>
            <a:endParaRPr lang="en-US" sz="1400" b="1" dirty="0" smtClean="0"/>
          </a:p>
          <a:p>
            <a:pPr marL="114300" indent="0">
              <a:buNone/>
            </a:pPr>
            <a:endParaRPr lang="en-US" sz="1400" b="1" dirty="0"/>
          </a:p>
          <a:p>
            <a:endParaRPr lang="en-US" sz="1400" b="1" dirty="0" smtClean="0"/>
          </a:p>
          <a:p>
            <a:r>
              <a:rPr lang="en-US" sz="1600" b="1" dirty="0" smtClean="0"/>
              <a:t>Task</a:t>
            </a:r>
            <a:r>
              <a:rPr lang="en-US" sz="1600" dirty="0"/>
              <a:t>: Excerpt from “Background Social Networking” (ProCon.org, 2018</a:t>
            </a:r>
            <a:r>
              <a:rPr lang="en-US" sz="1600" dirty="0" smtClean="0"/>
              <a:t>)</a:t>
            </a:r>
          </a:p>
          <a:p>
            <a:endParaRPr lang="en-US" sz="1400" dirty="0"/>
          </a:p>
          <a:p>
            <a:endParaRPr lang="en-US" sz="2400" dirty="0"/>
          </a:p>
          <a:p>
            <a:r>
              <a:rPr lang="en-US" sz="2400" b="1" dirty="0"/>
              <a:t>Read </a:t>
            </a:r>
            <a:r>
              <a:rPr lang="en-US" sz="2400" dirty="0"/>
              <a:t> the sentences and put a slash (/) where you think each thought group ends</a:t>
            </a:r>
            <a:r>
              <a:rPr lang="en-US" sz="2400" dirty="0" smtClean="0"/>
              <a:t>.</a:t>
            </a:r>
          </a:p>
          <a:p>
            <a:endParaRPr lang="en-US" sz="2400" dirty="0"/>
          </a:p>
          <a:p>
            <a:r>
              <a:rPr lang="en-US" sz="2400" dirty="0"/>
              <a:t>Some of the punctuation has been </a:t>
            </a:r>
            <a:r>
              <a:rPr lang="en-US" sz="2400" dirty="0" smtClean="0"/>
              <a:t>deleted</a:t>
            </a:r>
          </a:p>
          <a:p>
            <a:endParaRPr lang="en-US" sz="2400" dirty="0"/>
          </a:p>
          <a:p>
            <a:r>
              <a:rPr lang="en-US" sz="2400" dirty="0"/>
              <a:t>To help you, </a:t>
            </a:r>
            <a:r>
              <a:rPr lang="en-US" sz="2400" b="1" dirty="0"/>
              <a:t>read out loud. </a:t>
            </a:r>
            <a:r>
              <a:rPr lang="en-US" sz="2400" dirty="0"/>
              <a:t> </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10</a:t>
            </a:fld>
            <a:endParaRPr lang="en-US"/>
          </a:p>
        </p:txBody>
      </p:sp>
    </p:spTree>
    <p:extLst>
      <p:ext uri="{BB962C8B-B14F-4D97-AF65-F5344CB8AC3E}">
        <p14:creationId xmlns:p14="http://schemas.microsoft.com/office/powerpoint/2010/main" val="1872477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7620000" cy="864096"/>
          </a:xfrm>
        </p:spPr>
        <p:txBody>
          <a:bodyPr/>
          <a:lstStyle/>
          <a:p>
            <a:r>
              <a:rPr lang="en-US" sz="3600" dirty="0" smtClean="0">
                <a:solidFill>
                  <a:schemeClr val="accent2">
                    <a:lumMod val="75000"/>
                  </a:schemeClr>
                </a:solidFill>
              </a:rPr>
              <a:t>Examples</a:t>
            </a:r>
            <a:r>
              <a:rPr lang="en-US" sz="3600" dirty="0" smtClean="0"/>
              <a:t> of </a:t>
            </a:r>
            <a:r>
              <a:rPr lang="en-US" sz="3600" dirty="0"/>
              <a:t> </a:t>
            </a:r>
            <a:r>
              <a:rPr lang="en-US" sz="3600" dirty="0" smtClean="0"/>
              <a:t>thought groups</a:t>
            </a:r>
            <a:endParaRPr lang="en-US" sz="3600" dirty="0"/>
          </a:p>
        </p:txBody>
      </p:sp>
      <p:sp>
        <p:nvSpPr>
          <p:cNvPr id="3" name="Content Placeholder 2"/>
          <p:cNvSpPr>
            <a:spLocks noGrp="1"/>
          </p:cNvSpPr>
          <p:nvPr>
            <p:ph idx="1"/>
          </p:nvPr>
        </p:nvSpPr>
        <p:spPr>
          <a:xfrm>
            <a:off x="457200" y="1124744"/>
            <a:ext cx="7620000" cy="5276056"/>
          </a:xfrm>
        </p:spPr>
        <p:txBody>
          <a:bodyPr>
            <a:normAutofit/>
          </a:bodyPr>
          <a:lstStyle/>
          <a:p>
            <a:endParaRPr lang="en-US" sz="3600" dirty="0" smtClean="0"/>
          </a:p>
          <a:p>
            <a:pPr marL="114300" indent="0">
              <a:buNone/>
            </a:pPr>
            <a:r>
              <a:rPr lang="en-US" sz="2800" dirty="0" smtClean="0"/>
              <a:t>Around seven out of ten Americans</a:t>
            </a:r>
            <a:r>
              <a:rPr lang="en-US" sz="2800" dirty="0" smtClean="0">
                <a:solidFill>
                  <a:srgbClr val="FF0000"/>
                </a:solidFill>
              </a:rPr>
              <a:t>/</a:t>
            </a:r>
            <a:r>
              <a:rPr lang="en-US" sz="2800" dirty="0" smtClean="0"/>
              <a:t> use social networking sites</a:t>
            </a:r>
            <a:r>
              <a:rPr lang="en-US" sz="2800" dirty="0" smtClean="0">
                <a:solidFill>
                  <a:srgbClr val="FF0000"/>
                </a:solidFill>
              </a:rPr>
              <a:t>/</a:t>
            </a:r>
            <a:r>
              <a:rPr lang="en-US" sz="2800" dirty="0" smtClean="0"/>
              <a:t> such as Facebook</a:t>
            </a:r>
            <a:r>
              <a:rPr lang="en-US" sz="2800" dirty="0" smtClean="0">
                <a:solidFill>
                  <a:srgbClr val="FF0000"/>
                </a:solidFill>
              </a:rPr>
              <a:t>/</a:t>
            </a:r>
            <a:r>
              <a:rPr lang="en-US" sz="2800" dirty="0" smtClean="0"/>
              <a:t> Instagram</a:t>
            </a:r>
            <a:r>
              <a:rPr lang="en-US" sz="2800" dirty="0" smtClean="0">
                <a:solidFill>
                  <a:srgbClr val="FF0000"/>
                </a:solidFill>
              </a:rPr>
              <a:t>/ </a:t>
            </a:r>
            <a:r>
              <a:rPr lang="en-US" sz="2800" dirty="0" smtClean="0"/>
              <a:t>Twitter</a:t>
            </a:r>
            <a:r>
              <a:rPr lang="en-US" sz="2800" dirty="0" smtClean="0">
                <a:solidFill>
                  <a:srgbClr val="FF0000"/>
                </a:solidFill>
              </a:rPr>
              <a:t>/</a:t>
            </a:r>
            <a:r>
              <a:rPr lang="en-US" sz="2800" dirty="0" smtClean="0"/>
              <a:t> LinkedIn and Pinterest/ as of 2018</a:t>
            </a:r>
            <a:r>
              <a:rPr lang="en-US" sz="2800" dirty="0" smtClean="0">
                <a:solidFill>
                  <a:srgbClr val="FF0000"/>
                </a:solidFill>
              </a:rPr>
              <a:t>/ </a:t>
            </a:r>
            <a:r>
              <a:rPr lang="en-US" sz="2800" dirty="0" smtClean="0"/>
              <a:t>up from 26% in 2008.</a:t>
            </a:r>
          </a:p>
          <a:p>
            <a:pPr marL="114300" indent="0">
              <a:buNone/>
            </a:pPr>
            <a:r>
              <a:rPr lang="en-US" sz="2800" dirty="0"/>
              <a:t>	</a:t>
            </a:r>
            <a:r>
              <a:rPr lang="en-US" sz="2800" dirty="0" smtClean="0"/>
              <a:t>On social media sites</a:t>
            </a:r>
            <a:r>
              <a:rPr lang="en-US" sz="2800" dirty="0" smtClean="0">
                <a:solidFill>
                  <a:srgbClr val="FF0000"/>
                </a:solidFill>
              </a:rPr>
              <a:t>/</a:t>
            </a:r>
            <a:r>
              <a:rPr lang="en-US" sz="2800" dirty="0" smtClean="0"/>
              <a:t> users may develop biographical profiles</a:t>
            </a:r>
            <a:r>
              <a:rPr lang="en-US" sz="2800" dirty="0" smtClean="0">
                <a:solidFill>
                  <a:srgbClr val="FF0000"/>
                </a:solidFill>
              </a:rPr>
              <a:t>/ </a:t>
            </a:r>
            <a:r>
              <a:rPr lang="en-US" sz="2800" dirty="0" smtClean="0"/>
              <a:t>communicate with friends and strangers</a:t>
            </a:r>
            <a:r>
              <a:rPr lang="en-US" sz="2800" dirty="0" smtClean="0">
                <a:solidFill>
                  <a:srgbClr val="FF0000"/>
                </a:solidFill>
              </a:rPr>
              <a:t>/ </a:t>
            </a:r>
            <a:r>
              <a:rPr lang="en-US" sz="2800" dirty="0" smtClean="0"/>
              <a:t>do research</a:t>
            </a:r>
            <a:r>
              <a:rPr lang="en-US" sz="2800" dirty="0" smtClean="0">
                <a:solidFill>
                  <a:srgbClr val="FF0000"/>
                </a:solidFill>
              </a:rPr>
              <a:t>/</a:t>
            </a:r>
            <a:r>
              <a:rPr lang="en-US" sz="2800" dirty="0" smtClean="0"/>
              <a:t> and share thoughts</a:t>
            </a:r>
            <a:r>
              <a:rPr lang="en-US" sz="2800" dirty="0" smtClean="0">
                <a:solidFill>
                  <a:srgbClr val="FF0000"/>
                </a:solidFill>
              </a:rPr>
              <a:t>/ </a:t>
            </a:r>
            <a:r>
              <a:rPr lang="en-US" sz="2800" dirty="0"/>
              <a:t>p</a:t>
            </a:r>
            <a:r>
              <a:rPr lang="en-US" sz="2800" dirty="0" smtClean="0"/>
              <a:t>hotos, music, links and more.</a:t>
            </a:r>
          </a:p>
          <a:p>
            <a:pPr marL="114300" indent="0">
              <a:buNone/>
            </a:pPr>
            <a:r>
              <a:rPr lang="en-US" sz="3600" b="1" dirty="0" smtClean="0">
                <a:solidFill>
                  <a:schemeClr val="accent2">
                    <a:lumMod val="75000"/>
                  </a:schemeClr>
                </a:solidFill>
              </a:rPr>
              <a:t>What do you notice about TG?</a:t>
            </a:r>
            <a:endParaRPr lang="en-US" sz="3600" b="1"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11</a:t>
            </a:fld>
            <a:endParaRPr lang="en-US"/>
          </a:p>
        </p:txBody>
      </p:sp>
    </p:spTree>
    <p:extLst>
      <p:ext uri="{BB962C8B-B14F-4D97-AF65-F5344CB8AC3E}">
        <p14:creationId xmlns:p14="http://schemas.microsoft.com/office/powerpoint/2010/main" val="130116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smtClean="0"/>
              <a:t>There are 2 sentences left in this excerpt.</a:t>
            </a:r>
          </a:p>
          <a:p>
            <a:r>
              <a:rPr lang="en-US" sz="4000" dirty="0" smtClean="0"/>
              <a:t>Put slashes to show Thought Groups</a:t>
            </a:r>
            <a:endParaRPr lang="en-US" sz="40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12</a:t>
            </a:fld>
            <a:endParaRPr lang="en-US"/>
          </a:p>
        </p:txBody>
      </p:sp>
    </p:spTree>
    <p:extLst>
      <p:ext uri="{BB962C8B-B14F-4D97-AF65-F5344CB8AC3E}">
        <p14:creationId xmlns:p14="http://schemas.microsoft.com/office/powerpoint/2010/main" val="1465128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055" y="260648"/>
            <a:ext cx="7620000" cy="792088"/>
          </a:xfrm>
        </p:spPr>
        <p:txBody>
          <a:bodyPr/>
          <a:lstStyle/>
          <a:p>
            <a:r>
              <a:rPr lang="en-US" sz="2800" dirty="0"/>
              <a:t/>
            </a:r>
            <a:br>
              <a:rPr lang="en-US" sz="2800" dirty="0"/>
            </a:br>
            <a:r>
              <a:rPr lang="en-US" sz="2400" b="1" dirty="0" smtClean="0">
                <a:latin typeface="+mn-lt"/>
              </a:rPr>
              <a:t>Suggested Thought Groups </a:t>
            </a:r>
            <a:r>
              <a:rPr lang="en-US" sz="2000" dirty="0" smtClean="0">
                <a:latin typeface="+mn-lt"/>
              </a:rPr>
              <a:t/>
            </a:r>
            <a:br>
              <a:rPr lang="en-US" sz="2000" dirty="0" smtClean="0">
                <a:latin typeface="+mn-lt"/>
              </a:rPr>
            </a:br>
            <a:r>
              <a:rPr lang="en-US" sz="2000" dirty="0" smtClean="0">
                <a:latin typeface="+mn-lt"/>
              </a:rPr>
              <a:t>source</a:t>
            </a:r>
            <a:r>
              <a:rPr lang="en-US" sz="2000" dirty="0">
                <a:latin typeface="+mn-lt"/>
              </a:rPr>
              <a:t>: </a:t>
            </a:r>
            <a:r>
              <a:rPr lang="en-US" sz="2000" dirty="0" smtClean="0">
                <a:latin typeface="+mn-lt"/>
              </a:rPr>
              <a:t>Background Social Networking, ProCon.org, 2018a)</a:t>
            </a:r>
            <a:r>
              <a:rPr lang="en-US" sz="2000" dirty="0">
                <a:latin typeface="+mn-lt"/>
              </a:rPr>
              <a:t/>
            </a:r>
            <a:br>
              <a:rPr lang="en-US" sz="2000" dirty="0">
                <a:latin typeface="+mn-lt"/>
              </a:rPr>
            </a:br>
            <a:endParaRPr lang="en-US" sz="2000" dirty="0">
              <a:latin typeface="+mn-lt"/>
            </a:endParaRPr>
          </a:p>
        </p:txBody>
      </p:sp>
      <p:sp>
        <p:nvSpPr>
          <p:cNvPr id="3" name="Content Placeholder 2"/>
          <p:cNvSpPr>
            <a:spLocks noGrp="1"/>
          </p:cNvSpPr>
          <p:nvPr>
            <p:ph idx="1"/>
          </p:nvPr>
        </p:nvSpPr>
        <p:spPr/>
        <p:txBody>
          <a:bodyPr>
            <a:normAutofit lnSpcReduction="10000"/>
          </a:bodyPr>
          <a:lstStyle/>
          <a:p>
            <a:pPr marL="114300" indent="0">
              <a:buNone/>
            </a:pPr>
            <a:r>
              <a:rPr lang="en-US" sz="3600" dirty="0" smtClean="0"/>
              <a:t>Proponents of social networking sites say that </a:t>
            </a:r>
            <a:r>
              <a:rPr lang="en-US" sz="3600" dirty="0" smtClean="0">
                <a:solidFill>
                  <a:srgbClr val="FF0000"/>
                </a:solidFill>
              </a:rPr>
              <a:t>/</a:t>
            </a:r>
            <a:r>
              <a:rPr lang="en-US" sz="3600" dirty="0" smtClean="0"/>
              <a:t> the online communities promote increased interaction with friends and family</a:t>
            </a:r>
            <a:r>
              <a:rPr lang="en-US" sz="3600" dirty="0" smtClean="0">
                <a:solidFill>
                  <a:srgbClr val="FF0000"/>
                </a:solidFill>
              </a:rPr>
              <a:t>/</a:t>
            </a:r>
            <a:r>
              <a:rPr lang="en-US" sz="3600" dirty="0" smtClean="0"/>
              <a:t> offer teachers librarians and students - </a:t>
            </a:r>
            <a:r>
              <a:rPr lang="en-US" sz="3600" dirty="0" smtClean="0">
                <a:solidFill>
                  <a:srgbClr val="FF0000"/>
                </a:solidFill>
              </a:rPr>
              <a:t>/</a:t>
            </a:r>
            <a:r>
              <a:rPr lang="en-US" sz="3600" dirty="0" smtClean="0"/>
              <a:t> - valuable access to educational support and materials </a:t>
            </a:r>
            <a:r>
              <a:rPr lang="en-US" sz="3600" dirty="0" smtClean="0">
                <a:solidFill>
                  <a:srgbClr val="FF0000"/>
                </a:solidFill>
              </a:rPr>
              <a:t>/ </a:t>
            </a:r>
            <a:r>
              <a:rPr lang="en-US" sz="3600" dirty="0" smtClean="0"/>
              <a:t>facilitate social and political change </a:t>
            </a:r>
            <a:r>
              <a:rPr lang="en-US" sz="3600" dirty="0" smtClean="0">
                <a:solidFill>
                  <a:srgbClr val="FF0000"/>
                </a:solidFill>
              </a:rPr>
              <a:t>/</a:t>
            </a:r>
            <a:r>
              <a:rPr lang="en-US" sz="3600" dirty="0" smtClean="0"/>
              <a:t>and disseminate useful information rapidly.</a:t>
            </a:r>
            <a:endParaRPr lang="en-US" sz="36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13</a:t>
            </a:fld>
            <a:endParaRPr lang="en-US"/>
          </a:p>
        </p:txBody>
      </p:sp>
    </p:spTree>
    <p:extLst>
      <p:ext uri="{BB962C8B-B14F-4D97-AF65-F5344CB8AC3E}">
        <p14:creationId xmlns:p14="http://schemas.microsoft.com/office/powerpoint/2010/main" val="1352441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02034"/>
          </a:xfrm>
        </p:spPr>
        <p:txBody>
          <a:bodyPr/>
          <a:lstStyle/>
          <a:p>
            <a:endParaRPr lang="en-US" dirty="0"/>
          </a:p>
        </p:txBody>
      </p:sp>
      <p:sp>
        <p:nvSpPr>
          <p:cNvPr id="3" name="Content Placeholder 2"/>
          <p:cNvSpPr>
            <a:spLocks noGrp="1"/>
          </p:cNvSpPr>
          <p:nvPr>
            <p:ph idx="1"/>
          </p:nvPr>
        </p:nvSpPr>
        <p:spPr>
          <a:xfrm>
            <a:off x="457200" y="692696"/>
            <a:ext cx="7620000" cy="5708104"/>
          </a:xfrm>
        </p:spPr>
        <p:txBody>
          <a:bodyPr>
            <a:normAutofit/>
          </a:bodyPr>
          <a:lstStyle/>
          <a:p>
            <a:r>
              <a:rPr lang="en-US" sz="3600" dirty="0" smtClean="0"/>
              <a:t>Opponents of social networking say </a:t>
            </a:r>
            <a:r>
              <a:rPr lang="en-US" sz="3600" dirty="0" smtClean="0">
                <a:solidFill>
                  <a:srgbClr val="FF0000"/>
                </a:solidFill>
              </a:rPr>
              <a:t>/</a:t>
            </a:r>
            <a:r>
              <a:rPr lang="en-US" sz="3600" dirty="0" smtClean="0"/>
              <a:t> that the sites prevent face-to-face communication</a:t>
            </a:r>
            <a:r>
              <a:rPr lang="en-US" sz="3600" dirty="0" smtClean="0">
                <a:solidFill>
                  <a:srgbClr val="FF0000"/>
                </a:solidFill>
              </a:rPr>
              <a:t>/ </a:t>
            </a:r>
            <a:r>
              <a:rPr lang="en-US" sz="3600" dirty="0" smtClean="0"/>
              <a:t>waste time on frivolous activity</a:t>
            </a:r>
            <a:r>
              <a:rPr lang="en-US" sz="3600" dirty="0" smtClean="0">
                <a:solidFill>
                  <a:srgbClr val="FF0000"/>
                </a:solidFill>
              </a:rPr>
              <a:t>/ </a:t>
            </a:r>
            <a:r>
              <a:rPr lang="en-US" sz="3600" dirty="0" smtClean="0"/>
              <a:t>alter children’s brains and behavior</a:t>
            </a:r>
            <a:r>
              <a:rPr lang="en-US" sz="3600" dirty="0" smtClean="0">
                <a:solidFill>
                  <a:srgbClr val="FF0000"/>
                </a:solidFill>
              </a:rPr>
              <a:t>/ </a:t>
            </a:r>
            <a:r>
              <a:rPr lang="en-US" sz="3600" dirty="0" smtClean="0"/>
              <a:t>making them more prone to ADHD</a:t>
            </a:r>
            <a:r>
              <a:rPr lang="en-US" sz="3600" dirty="0" smtClean="0">
                <a:solidFill>
                  <a:srgbClr val="FF0000"/>
                </a:solidFill>
              </a:rPr>
              <a:t>/</a:t>
            </a:r>
            <a:r>
              <a:rPr lang="en-US" sz="3600" dirty="0" smtClean="0"/>
              <a:t> expose users to predators like pedophiles and burglars</a:t>
            </a:r>
            <a:r>
              <a:rPr lang="en-US" sz="3600" dirty="0" smtClean="0">
                <a:solidFill>
                  <a:srgbClr val="FF0000"/>
                </a:solidFill>
              </a:rPr>
              <a:t>/ </a:t>
            </a:r>
            <a:r>
              <a:rPr lang="en-US" sz="3600" dirty="0" smtClean="0"/>
              <a:t>and spread false and potentially dangerous information.</a:t>
            </a:r>
            <a:endParaRPr lang="en-US" sz="36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14</a:t>
            </a:fld>
            <a:endParaRPr lang="en-US"/>
          </a:p>
        </p:txBody>
      </p:sp>
    </p:spTree>
    <p:extLst>
      <p:ext uri="{BB962C8B-B14F-4D97-AF65-F5344CB8AC3E}">
        <p14:creationId xmlns:p14="http://schemas.microsoft.com/office/powerpoint/2010/main" val="2299492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latin typeface="+mn-lt"/>
              </a:rPr>
              <a:t>Step: Cross out unnecessary details </a:t>
            </a:r>
            <a:endParaRPr lang="en-US" sz="4000" b="1" dirty="0">
              <a:latin typeface="+mn-lt"/>
            </a:endParaRPr>
          </a:p>
        </p:txBody>
      </p:sp>
      <p:sp>
        <p:nvSpPr>
          <p:cNvPr id="3" name="Content Placeholder 2"/>
          <p:cNvSpPr>
            <a:spLocks noGrp="1"/>
          </p:cNvSpPr>
          <p:nvPr>
            <p:ph idx="1"/>
          </p:nvPr>
        </p:nvSpPr>
        <p:spPr/>
        <p:txBody>
          <a:bodyPr>
            <a:normAutofit/>
          </a:bodyPr>
          <a:lstStyle/>
          <a:p>
            <a:pPr lvl="0"/>
            <a:r>
              <a:rPr lang="en-US" sz="3200" b="1" dirty="0"/>
              <a:t>Imagine you are writing an opinion/ argument essay about social media</a:t>
            </a:r>
            <a:r>
              <a:rPr lang="en-US" sz="3200" b="1" dirty="0" smtClean="0"/>
              <a:t>.</a:t>
            </a:r>
          </a:p>
          <a:p>
            <a:pPr lvl="0"/>
            <a:endParaRPr lang="en-US" sz="3200" dirty="0"/>
          </a:p>
          <a:p>
            <a:pPr lvl="0"/>
            <a:r>
              <a:rPr lang="en-US" sz="3200" b="1" dirty="0"/>
              <a:t>Which details </a:t>
            </a:r>
            <a:r>
              <a:rPr lang="en-US" sz="3200" b="1" dirty="0" smtClean="0"/>
              <a:t>could </a:t>
            </a:r>
            <a:r>
              <a:rPr lang="en-US" sz="3200" b="1" dirty="0"/>
              <a:t>you keep from this source above</a:t>
            </a:r>
            <a:r>
              <a:rPr lang="en-US" sz="3200" b="1" dirty="0" smtClean="0"/>
              <a:t>?</a:t>
            </a:r>
            <a:endParaRPr lang="en-US" sz="3200" dirty="0"/>
          </a:p>
          <a:p>
            <a:pPr marL="114300" lvl="0" indent="0">
              <a:buNone/>
            </a:pPr>
            <a:r>
              <a:rPr lang="en-US" sz="3200" b="1" dirty="0"/>
              <a:t>	</a:t>
            </a:r>
            <a:r>
              <a:rPr lang="en-US" sz="3200" b="1" dirty="0" smtClean="0"/>
              <a:t>Which </a:t>
            </a:r>
            <a:r>
              <a:rPr lang="en-US" sz="3200" b="1" dirty="0"/>
              <a:t>details are repeated or </a:t>
            </a:r>
            <a:r>
              <a:rPr lang="en-US" sz="3200" b="1" dirty="0" smtClean="0"/>
              <a:t>unnecessary?</a:t>
            </a:r>
            <a:endParaRPr lang="en-US" sz="3200" dirty="0"/>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15</a:t>
            </a:fld>
            <a:endParaRPr lang="en-US"/>
          </a:p>
        </p:txBody>
      </p:sp>
    </p:spTree>
    <p:extLst>
      <p:ext uri="{BB962C8B-B14F-4D97-AF65-F5344CB8AC3E}">
        <p14:creationId xmlns:p14="http://schemas.microsoft.com/office/powerpoint/2010/main" val="3243039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490066"/>
          </a:xfrm>
        </p:spPr>
        <p:txBody>
          <a:bodyPr/>
          <a:lstStyle/>
          <a:p>
            <a:r>
              <a:rPr lang="en-US" sz="2800" dirty="0" smtClean="0"/>
              <a:t>Ex: unnecessary info for an </a:t>
            </a:r>
            <a:r>
              <a:rPr lang="en-US" sz="2800" dirty="0" smtClean="0">
                <a:solidFill>
                  <a:srgbClr val="FF0000"/>
                </a:solidFill>
              </a:rPr>
              <a:t>argument essay</a:t>
            </a:r>
            <a:endParaRPr lang="en-US" sz="2800" dirty="0">
              <a:solidFill>
                <a:srgbClr val="FF0000"/>
              </a:solidFill>
            </a:endParaRPr>
          </a:p>
        </p:txBody>
      </p:sp>
      <p:sp>
        <p:nvSpPr>
          <p:cNvPr id="3" name="Content Placeholder 2"/>
          <p:cNvSpPr>
            <a:spLocks noGrp="1"/>
          </p:cNvSpPr>
          <p:nvPr>
            <p:ph idx="1"/>
          </p:nvPr>
        </p:nvSpPr>
        <p:spPr>
          <a:xfrm>
            <a:off x="457200" y="980728"/>
            <a:ext cx="7620000" cy="5420072"/>
          </a:xfrm>
        </p:spPr>
        <p:txBody>
          <a:bodyPr>
            <a:normAutofit lnSpcReduction="10000"/>
          </a:bodyPr>
          <a:lstStyle/>
          <a:p>
            <a:pPr marL="114300" indent="0">
              <a:buNone/>
            </a:pPr>
            <a:r>
              <a:rPr lang="en-US" sz="2000" b="1" dirty="0"/>
              <a:t>Around seven out of ten </a:t>
            </a:r>
            <a:r>
              <a:rPr lang="en-US" sz="2000" b="1" dirty="0" smtClean="0"/>
              <a:t>Americans </a:t>
            </a:r>
            <a:r>
              <a:rPr lang="en-US" sz="2000" b="1" dirty="0"/>
              <a:t>use social networking </a:t>
            </a:r>
            <a:r>
              <a:rPr lang="en-US" sz="2000" b="1" dirty="0" smtClean="0"/>
              <a:t>sites </a:t>
            </a:r>
            <a:r>
              <a:rPr lang="en-US" sz="2000" strike="sngStrike" dirty="0" smtClean="0"/>
              <a:t>such </a:t>
            </a:r>
            <a:r>
              <a:rPr lang="en-US" sz="2000" strike="sngStrike" dirty="0"/>
              <a:t>as </a:t>
            </a:r>
            <a:r>
              <a:rPr lang="en-US" sz="2000" strike="sngStrike" dirty="0" smtClean="0"/>
              <a:t>Facebook, Instagram, Twitter, </a:t>
            </a:r>
            <a:r>
              <a:rPr lang="en-US" sz="2000" strike="sngStrike" dirty="0"/>
              <a:t>LinkedIn and </a:t>
            </a:r>
            <a:r>
              <a:rPr lang="en-US" sz="2000" strike="sngStrike" dirty="0" smtClean="0"/>
              <a:t>Pinterest </a:t>
            </a:r>
            <a:r>
              <a:rPr lang="en-US" sz="2000" b="1" dirty="0" smtClean="0"/>
              <a:t>as </a:t>
            </a:r>
            <a:r>
              <a:rPr lang="en-US" sz="2000" b="1" dirty="0"/>
              <a:t>of </a:t>
            </a:r>
            <a:r>
              <a:rPr lang="en-US" sz="2000" b="1" dirty="0" smtClean="0"/>
              <a:t>2018, up </a:t>
            </a:r>
            <a:r>
              <a:rPr lang="en-US" sz="2000" b="1" dirty="0"/>
              <a:t>from 26% in </a:t>
            </a:r>
            <a:r>
              <a:rPr lang="en-US" sz="2000" b="1" dirty="0" smtClean="0"/>
              <a:t>2008. </a:t>
            </a:r>
            <a:r>
              <a:rPr lang="en-US" sz="2000" strike="sngStrike" dirty="0" smtClean="0"/>
              <a:t>On </a:t>
            </a:r>
            <a:r>
              <a:rPr lang="en-US" sz="2000" strike="sngStrike" dirty="0"/>
              <a:t>social media </a:t>
            </a:r>
            <a:r>
              <a:rPr lang="en-US" sz="2000" strike="sngStrike" dirty="0" smtClean="0"/>
              <a:t>sites </a:t>
            </a:r>
            <a:r>
              <a:rPr lang="en-US" sz="2000" strike="sngStrike" dirty="0"/>
              <a:t>users may develop biographical </a:t>
            </a:r>
            <a:r>
              <a:rPr lang="en-US" sz="2000" strike="sngStrike" dirty="0" smtClean="0"/>
              <a:t>profiles, communicate </a:t>
            </a:r>
            <a:r>
              <a:rPr lang="en-US" sz="2000" strike="sngStrike" dirty="0"/>
              <a:t>with friends and </a:t>
            </a:r>
            <a:r>
              <a:rPr lang="en-US" sz="2000" strike="sngStrike" dirty="0" smtClean="0"/>
              <a:t>strangers, do research, </a:t>
            </a:r>
            <a:r>
              <a:rPr lang="en-US" sz="2000" strike="sngStrike" dirty="0"/>
              <a:t>and share </a:t>
            </a:r>
            <a:r>
              <a:rPr lang="en-US" sz="2000" strike="sngStrike" dirty="0" smtClean="0"/>
              <a:t>thoughts, </a:t>
            </a:r>
            <a:r>
              <a:rPr lang="en-US" sz="2000" strike="sngStrike" dirty="0"/>
              <a:t>photos, music, links and </a:t>
            </a:r>
            <a:r>
              <a:rPr lang="en-US" sz="2000" strike="sngStrike" dirty="0" smtClean="0"/>
              <a:t>more. </a:t>
            </a:r>
            <a:r>
              <a:rPr lang="en-US" sz="2000" dirty="0" smtClean="0"/>
              <a:t>   </a:t>
            </a:r>
          </a:p>
          <a:p>
            <a:pPr marL="114300" indent="0">
              <a:buNone/>
            </a:pPr>
            <a:endParaRPr lang="en-US" sz="2000" dirty="0"/>
          </a:p>
          <a:p>
            <a:pPr marL="114300" indent="0">
              <a:buNone/>
            </a:pPr>
            <a:r>
              <a:rPr lang="en-US" sz="2000" b="1" dirty="0" smtClean="0"/>
              <a:t>Proponents</a:t>
            </a:r>
            <a:r>
              <a:rPr lang="en-US" sz="2000" dirty="0" smtClean="0"/>
              <a:t> </a:t>
            </a:r>
            <a:r>
              <a:rPr lang="en-US" sz="2000" strike="sngStrike" dirty="0" smtClean="0"/>
              <a:t>of </a:t>
            </a:r>
            <a:r>
              <a:rPr lang="en-US" sz="2000" strike="sngStrike" dirty="0"/>
              <a:t>social networking sites </a:t>
            </a:r>
            <a:r>
              <a:rPr lang="en-US" sz="2000" dirty="0"/>
              <a:t>say </a:t>
            </a:r>
            <a:r>
              <a:rPr lang="en-US" sz="2000" strike="sngStrike" dirty="0"/>
              <a:t>that </a:t>
            </a:r>
            <a:r>
              <a:rPr lang="en-US" sz="2000" strike="sngStrike" dirty="0" smtClean="0"/>
              <a:t> </a:t>
            </a:r>
            <a:r>
              <a:rPr lang="en-US" sz="2000" strike="sngStrike" dirty="0"/>
              <a:t>the online communities </a:t>
            </a:r>
            <a:r>
              <a:rPr lang="en-US" sz="2000" b="1" dirty="0"/>
              <a:t>promote increased interaction with friends and </a:t>
            </a:r>
            <a:r>
              <a:rPr lang="en-US" sz="2000" b="1" dirty="0" smtClean="0"/>
              <a:t>family, </a:t>
            </a:r>
            <a:r>
              <a:rPr lang="en-US" sz="2000" b="1" dirty="0"/>
              <a:t>offer teachers librarians and students </a:t>
            </a:r>
            <a:r>
              <a:rPr lang="en-US" sz="2000" b="1" dirty="0" smtClean="0"/>
              <a:t>valuable </a:t>
            </a:r>
            <a:r>
              <a:rPr lang="en-US" sz="2000" b="1" dirty="0"/>
              <a:t>access to educational support </a:t>
            </a:r>
            <a:r>
              <a:rPr lang="en-US" sz="2000" strike="sngStrike" dirty="0"/>
              <a:t>and </a:t>
            </a:r>
            <a:r>
              <a:rPr lang="en-US" sz="2000" strike="sngStrike" dirty="0" smtClean="0"/>
              <a:t>materials, </a:t>
            </a:r>
            <a:r>
              <a:rPr lang="en-US" sz="2000" b="1" dirty="0"/>
              <a:t>facilitate social and political </a:t>
            </a:r>
            <a:r>
              <a:rPr lang="en-US" sz="2000" b="1" dirty="0" smtClean="0"/>
              <a:t>change, and </a:t>
            </a:r>
            <a:r>
              <a:rPr lang="en-US" sz="2000" b="1" dirty="0"/>
              <a:t>disseminate useful information rapidly</a:t>
            </a:r>
            <a:r>
              <a:rPr lang="en-US" sz="2000" b="1" dirty="0" smtClean="0"/>
              <a:t>. </a:t>
            </a:r>
          </a:p>
          <a:p>
            <a:pPr marL="114300" indent="0">
              <a:buNone/>
            </a:pPr>
            <a:endParaRPr lang="en-US" sz="2000" dirty="0" smtClean="0"/>
          </a:p>
          <a:p>
            <a:pPr marL="114300" indent="0">
              <a:buNone/>
            </a:pPr>
            <a:r>
              <a:rPr lang="en-US" sz="2000" b="1" dirty="0"/>
              <a:t>Opponents </a:t>
            </a:r>
            <a:r>
              <a:rPr lang="en-US" sz="2000" strike="sngStrike" dirty="0"/>
              <a:t>of social networking say </a:t>
            </a:r>
            <a:r>
              <a:rPr lang="en-US" sz="2000" strike="sngStrike" dirty="0" smtClean="0"/>
              <a:t>that </a:t>
            </a:r>
            <a:r>
              <a:rPr lang="en-US" sz="2000" strike="sngStrike" dirty="0"/>
              <a:t>the sites </a:t>
            </a:r>
            <a:r>
              <a:rPr lang="en-US" sz="2000" b="1" dirty="0"/>
              <a:t>prevent face-to-face </a:t>
            </a:r>
            <a:r>
              <a:rPr lang="en-US" sz="2000" b="1" dirty="0" smtClean="0"/>
              <a:t>communication, </a:t>
            </a:r>
            <a:r>
              <a:rPr lang="en-US" sz="2000" b="1" dirty="0"/>
              <a:t>waste time </a:t>
            </a:r>
            <a:r>
              <a:rPr lang="en-US" sz="2000" strike="sngStrike" dirty="0"/>
              <a:t>on frivolous </a:t>
            </a:r>
            <a:r>
              <a:rPr lang="en-US" sz="2000" strike="sngStrike" dirty="0" smtClean="0"/>
              <a:t>activity</a:t>
            </a:r>
            <a:r>
              <a:rPr lang="en-US" sz="2000" dirty="0" smtClean="0"/>
              <a:t>, </a:t>
            </a:r>
            <a:r>
              <a:rPr lang="en-US" sz="2000" b="1" dirty="0"/>
              <a:t>alter children’s brains and </a:t>
            </a:r>
            <a:r>
              <a:rPr lang="en-US" sz="2000" b="1" dirty="0" smtClean="0"/>
              <a:t>behavior </a:t>
            </a:r>
            <a:r>
              <a:rPr lang="en-US" sz="2000" b="1" dirty="0"/>
              <a:t>making them more prone to </a:t>
            </a:r>
            <a:r>
              <a:rPr lang="en-US" sz="2000" b="1" dirty="0" smtClean="0"/>
              <a:t>ADHD, </a:t>
            </a:r>
            <a:r>
              <a:rPr lang="en-US" sz="2000" b="1" dirty="0"/>
              <a:t>expose users to predators</a:t>
            </a:r>
            <a:r>
              <a:rPr lang="en-US" sz="2000" dirty="0"/>
              <a:t> </a:t>
            </a:r>
            <a:r>
              <a:rPr lang="en-US" sz="2000" strike="sngStrike" dirty="0"/>
              <a:t>like pedophiles and </a:t>
            </a:r>
            <a:r>
              <a:rPr lang="en-US" sz="2000" strike="sngStrike" dirty="0" smtClean="0"/>
              <a:t>burglars, </a:t>
            </a:r>
            <a:r>
              <a:rPr lang="en-US" sz="2000" dirty="0"/>
              <a:t>and </a:t>
            </a:r>
            <a:r>
              <a:rPr lang="en-US" sz="2000" b="1" dirty="0"/>
              <a:t>spread false and potentially dangerous information.</a:t>
            </a:r>
          </a:p>
          <a:p>
            <a:pPr marL="114300" indent="0">
              <a:buNone/>
            </a:pPr>
            <a:endParaRPr lang="en-US" sz="2000" dirty="0"/>
          </a:p>
          <a:p>
            <a:pPr marL="114300" indent="0">
              <a:buNone/>
            </a:pPr>
            <a:endParaRPr lang="en-US" sz="2400" dirty="0"/>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16</a:t>
            </a:fld>
            <a:endParaRPr lang="en-US"/>
          </a:p>
        </p:txBody>
      </p:sp>
    </p:spTree>
    <p:extLst>
      <p:ext uri="{BB962C8B-B14F-4D97-AF65-F5344CB8AC3E}">
        <p14:creationId xmlns:p14="http://schemas.microsoft.com/office/powerpoint/2010/main" val="2617209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8098"/>
          </a:xfrm>
        </p:spPr>
        <p:txBody>
          <a:bodyPr/>
          <a:lstStyle/>
          <a:p>
            <a:r>
              <a:rPr lang="en-US" sz="3600" b="1" dirty="0" smtClean="0">
                <a:latin typeface="+mn-lt"/>
              </a:rPr>
              <a:t>Ex: Circle/ Select </a:t>
            </a:r>
            <a:r>
              <a:rPr lang="en-US" sz="3600" b="1" dirty="0" smtClean="0">
                <a:solidFill>
                  <a:srgbClr val="FF0000"/>
                </a:solidFill>
                <a:latin typeface="+mn-lt"/>
              </a:rPr>
              <a:t>Key words</a:t>
            </a:r>
            <a:endParaRPr lang="en-US" sz="3600" b="1" dirty="0">
              <a:solidFill>
                <a:srgbClr val="FF0000"/>
              </a:solidFill>
              <a:latin typeface="+mn-lt"/>
            </a:endParaRPr>
          </a:p>
        </p:txBody>
      </p:sp>
      <p:sp>
        <p:nvSpPr>
          <p:cNvPr id="3" name="Content Placeholder 2"/>
          <p:cNvSpPr>
            <a:spLocks noGrp="1"/>
          </p:cNvSpPr>
          <p:nvPr>
            <p:ph idx="1"/>
          </p:nvPr>
        </p:nvSpPr>
        <p:spPr>
          <a:xfrm>
            <a:off x="457200" y="1124744"/>
            <a:ext cx="7620000" cy="5276056"/>
          </a:xfrm>
        </p:spPr>
        <p:txBody>
          <a:bodyPr>
            <a:normAutofit fontScale="92500" lnSpcReduction="20000"/>
          </a:bodyPr>
          <a:lstStyle/>
          <a:p>
            <a:pPr marL="114300" indent="0">
              <a:buNone/>
            </a:pPr>
            <a:r>
              <a:rPr lang="en-US" sz="2400" dirty="0"/>
              <a:t>Around seven out of ten Americans use </a:t>
            </a:r>
            <a:r>
              <a:rPr lang="en-US" sz="2400" b="1" dirty="0">
                <a:solidFill>
                  <a:srgbClr val="FF0000"/>
                </a:solidFill>
              </a:rPr>
              <a:t>social networking </a:t>
            </a:r>
            <a:r>
              <a:rPr lang="en-US" sz="2400" dirty="0"/>
              <a:t>sites such as </a:t>
            </a:r>
            <a:r>
              <a:rPr lang="en-US" sz="2400" b="1" dirty="0">
                <a:solidFill>
                  <a:srgbClr val="FF0000"/>
                </a:solidFill>
              </a:rPr>
              <a:t>Facebook, Instagram, Twitter, LinkedIn</a:t>
            </a:r>
            <a:r>
              <a:rPr lang="en-US" sz="2400" b="1" dirty="0"/>
              <a:t> </a:t>
            </a:r>
            <a:r>
              <a:rPr lang="en-US" sz="2400" dirty="0"/>
              <a:t>and</a:t>
            </a:r>
            <a:r>
              <a:rPr lang="en-US" sz="2400" b="1" dirty="0"/>
              <a:t> </a:t>
            </a:r>
            <a:r>
              <a:rPr lang="en-US" sz="2400" b="1" dirty="0">
                <a:solidFill>
                  <a:srgbClr val="FF0000"/>
                </a:solidFill>
              </a:rPr>
              <a:t>Pinterest</a:t>
            </a:r>
            <a:r>
              <a:rPr lang="en-US" sz="2400" b="1" dirty="0"/>
              <a:t> </a:t>
            </a:r>
            <a:r>
              <a:rPr lang="en-US" sz="2400" dirty="0"/>
              <a:t>as of 2018, up from 26% in 2008. On social </a:t>
            </a:r>
            <a:r>
              <a:rPr lang="en-US" sz="2400" b="1" dirty="0">
                <a:solidFill>
                  <a:srgbClr val="FF0000"/>
                </a:solidFill>
              </a:rPr>
              <a:t>media</a:t>
            </a:r>
            <a:r>
              <a:rPr lang="en-US" sz="2400" dirty="0"/>
              <a:t> sites users may develop biographical </a:t>
            </a:r>
            <a:r>
              <a:rPr lang="en-US" sz="2400" b="1" dirty="0">
                <a:solidFill>
                  <a:srgbClr val="FF0000"/>
                </a:solidFill>
              </a:rPr>
              <a:t>profiles</a:t>
            </a:r>
            <a:r>
              <a:rPr lang="en-US" sz="2400" dirty="0" smtClean="0">
                <a:solidFill>
                  <a:srgbClr val="FF0000"/>
                </a:solidFill>
              </a:rPr>
              <a:t>, </a:t>
            </a:r>
            <a:r>
              <a:rPr lang="en-US" sz="2400" dirty="0" smtClean="0"/>
              <a:t>communicate </a:t>
            </a:r>
            <a:r>
              <a:rPr lang="en-US" sz="2400" dirty="0"/>
              <a:t>with friends and strangers, do research, and share thoughts, photos, music, links and more.  </a:t>
            </a:r>
            <a:endParaRPr lang="en-US" sz="2400" dirty="0" smtClean="0"/>
          </a:p>
          <a:p>
            <a:pPr marL="114300" indent="0">
              <a:buNone/>
            </a:pPr>
            <a:endParaRPr lang="en-US" sz="2400" dirty="0" smtClean="0"/>
          </a:p>
          <a:p>
            <a:pPr marL="114300" indent="0">
              <a:buNone/>
            </a:pPr>
            <a:r>
              <a:rPr lang="en-US" sz="2400" dirty="0" smtClean="0"/>
              <a:t>  </a:t>
            </a:r>
            <a:r>
              <a:rPr lang="en-US" sz="2400" dirty="0"/>
              <a:t>Proponents of social networking sites say that  the online communities promote increased interaction with friends and family, offer teachers librarians and students valuable access to educational support and materials, facilitate social and political change, and disseminate useful information rapidly. </a:t>
            </a:r>
            <a:endParaRPr lang="en-US" sz="2400" dirty="0" smtClean="0"/>
          </a:p>
          <a:p>
            <a:pPr marL="114300" indent="0">
              <a:buNone/>
            </a:pPr>
            <a:endParaRPr lang="en-US" sz="2400" dirty="0"/>
          </a:p>
          <a:p>
            <a:pPr marL="114300" indent="0">
              <a:buNone/>
            </a:pPr>
            <a:r>
              <a:rPr lang="en-US" sz="2400" dirty="0"/>
              <a:t>Opponents of </a:t>
            </a:r>
            <a:r>
              <a:rPr lang="en-US" sz="2400" b="1" dirty="0">
                <a:solidFill>
                  <a:srgbClr val="FF0000"/>
                </a:solidFill>
              </a:rPr>
              <a:t>social networking </a:t>
            </a:r>
            <a:r>
              <a:rPr lang="en-US" sz="2400" dirty="0"/>
              <a:t>say that the sites prevent face-to-face communication, waste time on frivolous activity, alter children’s brains and behavior making them more prone to ADHD, expose users to predators like pedophiles and burglars, and spread false and potentially dangerous information.</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17</a:t>
            </a:fld>
            <a:endParaRPr lang="en-US"/>
          </a:p>
        </p:txBody>
      </p:sp>
    </p:spTree>
    <p:extLst>
      <p:ext uri="{BB962C8B-B14F-4D97-AF65-F5344CB8AC3E}">
        <p14:creationId xmlns:p14="http://schemas.microsoft.com/office/powerpoint/2010/main" val="2170764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87208" cy="850106"/>
          </a:xfrm>
        </p:spPr>
        <p:txBody>
          <a:bodyPr/>
          <a:lstStyle/>
          <a:p>
            <a:r>
              <a:rPr lang="en-US" sz="4000" dirty="0" smtClean="0">
                <a:latin typeface="+mn-lt"/>
              </a:rPr>
              <a:t>7 </a:t>
            </a:r>
            <a:r>
              <a:rPr lang="en-US" sz="4000" dirty="0">
                <a:latin typeface="+mn-lt"/>
              </a:rPr>
              <a:t>C</a:t>
            </a:r>
            <a:r>
              <a:rPr lang="en-US" sz="4000" dirty="0" smtClean="0">
                <a:latin typeface="+mn-lt"/>
              </a:rPr>
              <a:t>ommon Strategies: Description</a:t>
            </a:r>
            <a:endParaRPr lang="en-US" sz="4000" dirty="0">
              <a:latin typeface="+mn-lt"/>
            </a:endParaRPr>
          </a:p>
        </p:txBody>
      </p:sp>
      <p:sp>
        <p:nvSpPr>
          <p:cNvPr id="3" name="Content Placeholder 2"/>
          <p:cNvSpPr>
            <a:spLocks noGrp="1"/>
          </p:cNvSpPr>
          <p:nvPr>
            <p:ph idx="1"/>
          </p:nvPr>
        </p:nvSpPr>
        <p:spPr>
          <a:xfrm>
            <a:off x="457200" y="1268760"/>
            <a:ext cx="7620000" cy="5132040"/>
          </a:xfrm>
        </p:spPr>
        <p:txBody>
          <a:bodyPr>
            <a:normAutofit fontScale="92500" lnSpcReduction="20000"/>
          </a:bodyPr>
          <a:lstStyle/>
          <a:p>
            <a:pPr marL="114300" indent="0">
              <a:buNone/>
            </a:pPr>
            <a:r>
              <a:rPr lang="en-US" sz="3200" dirty="0" smtClean="0"/>
              <a:t>Refer to </a:t>
            </a:r>
            <a:r>
              <a:rPr lang="en-US" sz="3200" b="1" dirty="0" smtClean="0">
                <a:solidFill>
                  <a:schemeClr val="tx2"/>
                </a:solidFill>
              </a:rPr>
              <a:t>handout:</a:t>
            </a:r>
          </a:p>
          <a:p>
            <a:pPr marL="114300" indent="0">
              <a:buNone/>
            </a:pPr>
            <a:r>
              <a:rPr lang="en-US" sz="3200" b="1" i="1" dirty="0" smtClean="0"/>
              <a:t>7 Strategies for Paraphrasing: Description</a:t>
            </a:r>
          </a:p>
          <a:p>
            <a:endParaRPr lang="en-US" sz="3200" dirty="0" smtClean="0"/>
          </a:p>
          <a:p>
            <a:pPr>
              <a:buFont typeface="Wingdings" panose="05000000000000000000" pitchFamily="2" charset="2"/>
              <a:buChar char="Ø"/>
            </a:pPr>
            <a:r>
              <a:rPr lang="en-US" sz="3200" dirty="0" smtClean="0"/>
              <a:t>Read the original article first (left column)</a:t>
            </a:r>
          </a:p>
          <a:p>
            <a:pPr>
              <a:buFont typeface="Wingdings" panose="05000000000000000000" pitchFamily="2" charset="2"/>
              <a:buChar char="Ø"/>
            </a:pPr>
            <a:r>
              <a:rPr lang="en-US" sz="3200" dirty="0" smtClean="0"/>
              <a:t>Then, read the original with the paraphrase</a:t>
            </a:r>
          </a:p>
          <a:p>
            <a:pPr lvl="1"/>
            <a:r>
              <a:rPr lang="en-US" sz="3200" dirty="0"/>
              <a:t>T</a:t>
            </a:r>
            <a:r>
              <a:rPr lang="en-US" sz="3200" dirty="0" smtClean="0"/>
              <a:t>he </a:t>
            </a:r>
            <a:r>
              <a:rPr lang="en-US" sz="3200" b="1" dirty="0" smtClean="0"/>
              <a:t>bold faced words </a:t>
            </a:r>
            <a:r>
              <a:rPr lang="en-US" sz="3200" dirty="0" smtClean="0"/>
              <a:t>highlight the strategy.</a:t>
            </a:r>
          </a:p>
          <a:p>
            <a:pPr lvl="1"/>
            <a:r>
              <a:rPr lang="en-US" sz="3200" dirty="0" smtClean="0"/>
              <a:t>The </a:t>
            </a:r>
            <a:r>
              <a:rPr lang="en-US" sz="3200" u="sng" dirty="0" smtClean="0"/>
              <a:t>underlined words</a:t>
            </a:r>
            <a:r>
              <a:rPr lang="en-US" sz="3200" dirty="0" smtClean="0"/>
              <a:t> are KEY WORDS that needn’t be changed.</a:t>
            </a:r>
            <a:endParaRPr lang="en-US" sz="3200" dirty="0"/>
          </a:p>
          <a:p>
            <a:endParaRPr lang="en-US" dirty="0" smtClean="0"/>
          </a:p>
          <a:p>
            <a:pPr marL="114300" indent="0">
              <a:buNone/>
            </a:pPr>
            <a:r>
              <a:rPr lang="en-US" sz="1900" b="1" dirty="0" smtClean="0"/>
              <a:t>Adapted Source</a:t>
            </a:r>
            <a:r>
              <a:rPr lang="en-US" sz="1900" dirty="0" smtClean="0"/>
              <a:t>: ProCon.org, (2018, August 17) Top Pro &amp; Con Arguments: Social Networking, retrieved from https://socialnetworking.procon.org</a:t>
            </a:r>
            <a:endParaRPr lang="en-US" sz="19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18</a:t>
            </a:fld>
            <a:endParaRPr lang="en-US"/>
          </a:p>
        </p:txBody>
      </p:sp>
    </p:spTree>
    <p:extLst>
      <p:ext uri="{BB962C8B-B14F-4D97-AF65-F5344CB8AC3E}">
        <p14:creationId xmlns:p14="http://schemas.microsoft.com/office/powerpoint/2010/main" val="18298077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Vital step:</a:t>
            </a:r>
            <a:endParaRPr lang="en-US" dirty="0">
              <a:latin typeface="+mn-lt"/>
            </a:endParaRPr>
          </a:p>
        </p:txBody>
      </p:sp>
      <p:sp>
        <p:nvSpPr>
          <p:cNvPr id="3" name="Content Placeholder 2"/>
          <p:cNvSpPr>
            <a:spLocks noGrp="1"/>
          </p:cNvSpPr>
          <p:nvPr>
            <p:ph idx="1"/>
          </p:nvPr>
        </p:nvSpPr>
        <p:spPr/>
        <p:txBody>
          <a:bodyPr>
            <a:normAutofit/>
          </a:bodyPr>
          <a:lstStyle/>
          <a:p>
            <a:r>
              <a:rPr lang="en-US" sz="2800" b="1" dirty="0" smtClean="0"/>
              <a:t>To reinforce the concept of Thought Groups and help you paraphrase, use colors  to identify the thought groups in both example sentences.</a:t>
            </a:r>
          </a:p>
          <a:p>
            <a:endParaRPr lang="en-US" sz="2800" b="1" dirty="0" smtClean="0"/>
          </a:p>
          <a:p>
            <a:r>
              <a:rPr lang="en-US" sz="2800" b="1" dirty="0" smtClean="0"/>
              <a:t>The first one on your handout has been done for you.</a:t>
            </a:r>
          </a:p>
          <a:p>
            <a:endParaRPr lang="en-US" sz="2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19</a:t>
            </a:fld>
            <a:endParaRPr lang="en-US"/>
          </a:p>
        </p:txBody>
      </p:sp>
    </p:spTree>
    <p:extLst>
      <p:ext uri="{BB962C8B-B14F-4D97-AF65-F5344CB8AC3E}">
        <p14:creationId xmlns:p14="http://schemas.microsoft.com/office/powerpoint/2010/main" val="2061873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Overview</a:t>
            </a:r>
            <a:endParaRPr lang="ru-RU" dirty="0"/>
          </a:p>
        </p:txBody>
      </p:sp>
      <p:sp>
        <p:nvSpPr>
          <p:cNvPr id="3" name="Content Placeholder 2"/>
          <p:cNvSpPr>
            <a:spLocks noGrp="1"/>
          </p:cNvSpPr>
          <p:nvPr>
            <p:ph idx="1"/>
          </p:nvPr>
        </p:nvSpPr>
        <p:spPr/>
        <p:txBody>
          <a:bodyPr>
            <a:normAutofit lnSpcReduction="10000"/>
          </a:bodyPr>
          <a:lstStyle/>
          <a:p>
            <a:r>
              <a:rPr lang="en-US" sz="3600" dirty="0" smtClean="0"/>
              <a:t>Determine </a:t>
            </a:r>
            <a:r>
              <a:rPr lang="en-US" sz="3600" dirty="0"/>
              <a:t>the 7 step process</a:t>
            </a:r>
          </a:p>
          <a:p>
            <a:pPr lvl="1"/>
            <a:r>
              <a:rPr lang="en-US" sz="3400" dirty="0" smtClean="0"/>
              <a:t>Review “thought groups”</a:t>
            </a:r>
          </a:p>
          <a:p>
            <a:r>
              <a:rPr lang="en-US" sz="3600" dirty="0" smtClean="0"/>
              <a:t>Review 7 paraphrase strategies</a:t>
            </a:r>
          </a:p>
          <a:p>
            <a:r>
              <a:rPr lang="en-US" sz="3600" dirty="0" smtClean="0"/>
              <a:t>Identify good and poor paraphrases</a:t>
            </a:r>
          </a:p>
          <a:p>
            <a:r>
              <a:rPr lang="en-US" sz="3600" dirty="0" smtClean="0"/>
              <a:t>Apply the Strategies</a:t>
            </a:r>
          </a:p>
          <a:p>
            <a:r>
              <a:rPr lang="en-US" sz="3600" dirty="0"/>
              <a:t>Highlight 7 other aspects</a:t>
            </a:r>
          </a:p>
          <a:p>
            <a:endParaRPr lang="en-US" sz="3600" dirty="0"/>
          </a:p>
          <a:p>
            <a:r>
              <a:rPr lang="en-US" sz="3600" dirty="0" smtClean="0"/>
              <a:t>All tasks will relate to </a:t>
            </a:r>
            <a:r>
              <a:rPr lang="en-US" sz="3600" dirty="0"/>
              <a:t>s</a:t>
            </a:r>
            <a:r>
              <a:rPr lang="en-US" sz="3600" dirty="0" smtClean="0"/>
              <a:t>ocial media</a:t>
            </a:r>
            <a:endParaRPr lang="ru-RU" sz="36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a:t>
            </a:fld>
            <a:endParaRPr lang="en-US"/>
          </a:p>
        </p:txBody>
      </p:sp>
    </p:spTree>
    <p:extLst>
      <p:ext uri="{BB962C8B-B14F-4D97-AF65-F5344CB8AC3E}">
        <p14:creationId xmlns:p14="http://schemas.microsoft.com/office/powerpoint/2010/main" val="3180243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066130"/>
          </a:xfrm>
        </p:spPr>
        <p:txBody>
          <a:bodyPr/>
          <a:lstStyle/>
          <a:p>
            <a:r>
              <a:rPr lang="en-US" sz="2400" dirty="0" smtClean="0">
                <a:latin typeface="+mn-lt"/>
              </a:rPr>
              <a:t>Student </a:t>
            </a:r>
            <a:r>
              <a:rPr lang="en-US" sz="2400" dirty="0">
                <a:latin typeface="+mn-lt"/>
              </a:rPr>
              <a:t>Handout  excerpt </a:t>
            </a:r>
            <a:r>
              <a:rPr lang="en-US" sz="2400" b="1" dirty="0" smtClean="0">
                <a:latin typeface="+mn-lt"/>
              </a:rPr>
              <a:t>7 Strategies: Description</a:t>
            </a:r>
            <a:br>
              <a:rPr lang="en-US" sz="2400" b="1" dirty="0" smtClean="0">
                <a:latin typeface="+mn-lt"/>
              </a:rPr>
            </a:br>
            <a:r>
              <a:rPr lang="en-US" sz="2400" b="1" dirty="0" smtClean="0">
                <a:latin typeface="+mn-lt"/>
              </a:rPr>
              <a:t>    Example:  </a:t>
            </a:r>
            <a:r>
              <a:rPr lang="en-US" sz="2000" dirty="0" smtClean="0">
                <a:latin typeface="+mn-lt"/>
              </a:rPr>
              <a:t>Notice   the  strategy (bold on handout)</a:t>
            </a:r>
            <a:br>
              <a:rPr lang="en-US" sz="2000" dirty="0" smtClean="0">
                <a:latin typeface="+mn-lt"/>
              </a:rPr>
            </a:br>
            <a:r>
              <a:rPr lang="en-US" sz="2000" dirty="0">
                <a:latin typeface="+mn-lt"/>
              </a:rPr>
              <a:t> </a:t>
            </a:r>
            <a:r>
              <a:rPr lang="en-US" sz="2000" dirty="0" smtClean="0">
                <a:latin typeface="+mn-lt"/>
              </a:rPr>
              <a:t>                               underlining </a:t>
            </a:r>
            <a:r>
              <a:rPr lang="en-US" sz="2000" dirty="0" smtClean="0">
                <a:latin typeface="+mn-lt"/>
                <a:sym typeface="Wingdings" panose="05000000000000000000" pitchFamily="2" charset="2"/>
              </a:rPr>
              <a:t> shows key words</a:t>
            </a:r>
            <a:br>
              <a:rPr lang="en-US" sz="2000" dirty="0" smtClean="0">
                <a:latin typeface="+mn-lt"/>
                <a:sym typeface="Wingdings" panose="05000000000000000000" pitchFamily="2" charset="2"/>
              </a:rPr>
            </a:br>
            <a:r>
              <a:rPr lang="en-US" sz="2000" dirty="0">
                <a:latin typeface="+mn-lt"/>
                <a:sym typeface="Wingdings" panose="05000000000000000000" pitchFamily="2" charset="2"/>
              </a:rPr>
              <a:t>	 </a:t>
            </a:r>
            <a:r>
              <a:rPr lang="en-US" sz="2000" dirty="0" smtClean="0">
                <a:latin typeface="+mn-lt"/>
                <a:sym typeface="Wingdings" panose="05000000000000000000" pitchFamily="2" charset="2"/>
              </a:rPr>
              <a:t>           colors &amp;  /   show thought groups</a:t>
            </a:r>
            <a:r>
              <a:rPr lang="en-US" sz="2000" dirty="0" smtClean="0">
                <a:latin typeface="+mn-lt"/>
              </a:rPr>
              <a:t/>
            </a:r>
            <a:br>
              <a:rPr lang="en-US" sz="2000" dirty="0" smtClean="0">
                <a:latin typeface="+mn-lt"/>
              </a:rPr>
            </a:br>
            <a:r>
              <a:rPr lang="en-US" sz="2000" dirty="0" smtClean="0">
                <a:latin typeface="+mn-lt"/>
              </a:rPr>
              <a:t>                    </a:t>
            </a:r>
            <a:endParaRPr lang="en-US" sz="2000" dirty="0">
              <a:latin typeface="+mn-lt"/>
            </a:endParaRPr>
          </a:p>
        </p:txBody>
      </p:sp>
      <p:sp>
        <p:nvSpPr>
          <p:cNvPr id="3" name="Content Placeholder 2"/>
          <p:cNvSpPr>
            <a:spLocks noGrp="1"/>
          </p:cNvSpPr>
          <p:nvPr>
            <p:ph idx="1"/>
          </p:nvPr>
        </p:nvSpPr>
        <p:spPr/>
        <p:txBody>
          <a:bodyPr>
            <a:normAutofit/>
          </a:bodyPr>
          <a:lstStyle/>
          <a:p>
            <a:pPr marL="114300" indent="0" algn="ctr">
              <a:buNone/>
            </a:pPr>
            <a:r>
              <a:rPr lang="en-US" sz="3600" b="1" dirty="0" smtClean="0">
                <a:solidFill>
                  <a:schemeClr val="accent3">
                    <a:lumMod val="50000"/>
                  </a:schemeClr>
                </a:solidFill>
              </a:rPr>
              <a:t>Change the idea into an opposite one</a:t>
            </a:r>
          </a:p>
          <a:p>
            <a:pPr marL="114300" indent="0">
              <a:buNone/>
            </a:pPr>
            <a:r>
              <a:rPr lang="en-US" sz="2400" i="1" dirty="0" smtClean="0"/>
              <a:t>Original </a:t>
            </a:r>
          </a:p>
          <a:p>
            <a:r>
              <a:rPr lang="en-US" sz="2400" dirty="0" smtClean="0"/>
              <a:t>“</a:t>
            </a:r>
            <a:r>
              <a:rPr lang="en-US" sz="2400" dirty="0" smtClean="0">
                <a:solidFill>
                  <a:srgbClr val="FF0000"/>
                </a:solidFill>
              </a:rPr>
              <a:t>A survey by</a:t>
            </a:r>
            <a:r>
              <a:rPr lang="en-US" sz="2400" dirty="0" smtClean="0"/>
              <a:t>/ the </a:t>
            </a:r>
            <a:r>
              <a:rPr lang="en-US" sz="2400" u="sng" dirty="0" smtClean="0"/>
              <a:t>International Association of Chiefs of Police/ </a:t>
            </a:r>
            <a:r>
              <a:rPr lang="en-US" sz="2400" dirty="0" smtClean="0"/>
              <a:t>found that </a:t>
            </a:r>
            <a:r>
              <a:rPr lang="en-US" sz="2400" b="1" dirty="0" smtClean="0">
                <a:solidFill>
                  <a:srgbClr val="7030A0"/>
                </a:solidFill>
              </a:rPr>
              <a:t>85%</a:t>
            </a:r>
            <a:r>
              <a:rPr lang="en-US" sz="2400" b="1" dirty="0" smtClean="0"/>
              <a:t>/</a:t>
            </a:r>
            <a:r>
              <a:rPr lang="en-US" sz="2400" b="1" dirty="0" smtClean="0">
                <a:solidFill>
                  <a:srgbClr val="7030A0"/>
                </a:solidFill>
              </a:rPr>
              <a:t> </a:t>
            </a:r>
            <a:r>
              <a:rPr lang="en-US" sz="2400" dirty="0" smtClean="0"/>
              <a:t>of </a:t>
            </a:r>
            <a:r>
              <a:rPr lang="en-US" sz="2400" dirty="0" smtClean="0">
                <a:solidFill>
                  <a:schemeClr val="accent4">
                    <a:lumMod val="75000"/>
                  </a:schemeClr>
                </a:solidFill>
              </a:rPr>
              <a:t>police departments </a:t>
            </a:r>
            <a:r>
              <a:rPr lang="en-US" sz="2400" dirty="0" smtClean="0"/>
              <a:t>/</a:t>
            </a:r>
            <a:r>
              <a:rPr lang="en-US" sz="2400" b="1" dirty="0" smtClean="0">
                <a:solidFill>
                  <a:srgbClr val="7030A0"/>
                </a:solidFill>
              </a:rPr>
              <a:t>use social media to solve crimes</a:t>
            </a:r>
            <a:r>
              <a:rPr lang="en-US" sz="2400" b="1" dirty="0" smtClean="0"/>
              <a:t>” </a:t>
            </a:r>
            <a:r>
              <a:rPr lang="en-US" sz="2400" dirty="0" smtClean="0"/>
              <a:t>(ProCon.org, 2018b).</a:t>
            </a:r>
          </a:p>
          <a:p>
            <a:pPr marL="114300" indent="0">
              <a:buNone/>
            </a:pPr>
            <a:r>
              <a:rPr lang="en-US" sz="2400" i="1" dirty="0" smtClean="0"/>
              <a:t>Paraphrase</a:t>
            </a:r>
            <a:r>
              <a:rPr lang="en-US" sz="2400" dirty="0" smtClean="0"/>
              <a:t> </a:t>
            </a:r>
          </a:p>
          <a:p>
            <a:r>
              <a:rPr lang="en-US" sz="2400" b="1" dirty="0" smtClean="0">
                <a:solidFill>
                  <a:srgbClr val="7030A0"/>
                </a:solidFill>
              </a:rPr>
              <a:t>Fifteen percent </a:t>
            </a:r>
            <a:r>
              <a:rPr lang="en-US" sz="2400" dirty="0" smtClean="0"/>
              <a:t>/of </a:t>
            </a:r>
            <a:r>
              <a:rPr lang="en-US" sz="2400" dirty="0" smtClean="0">
                <a:solidFill>
                  <a:schemeClr val="accent4">
                    <a:lumMod val="75000"/>
                  </a:schemeClr>
                </a:solidFill>
              </a:rPr>
              <a:t>police forces</a:t>
            </a:r>
            <a:r>
              <a:rPr lang="en-US" sz="2400" dirty="0" smtClean="0"/>
              <a:t>/ </a:t>
            </a:r>
            <a:r>
              <a:rPr lang="en-US" sz="2400" b="1" dirty="0" smtClean="0">
                <a:solidFill>
                  <a:srgbClr val="7030A0"/>
                </a:solidFill>
              </a:rPr>
              <a:t>do not solve crimes using social media</a:t>
            </a:r>
            <a:r>
              <a:rPr lang="en-US" sz="2400" b="1" dirty="0" smtClean="0"/>
              <a:t> </a:t>
            </a:r>
            <a:r>
              <a:rPr lang="en-US" sz="2400" dirty="0" smtClean="0"/>
              <a:t>/</a:t>
            </a:r>
            <a:r>
              <a:rPr lang="en-US" sz="2400" dirty="0" smtClean="0">
                <a:solidFill>
                  <a:srgbClr val="FF0000"/>
                </a:solidFill>
              </a:rPr>
              <a:t>according to survey results</a:t>
            </a:r>
            <a:r>
              <a:rPr lang="en-US" sz="2400" dirty="0" smtClean="0"/>
              <a:t>/</a:t>
            </a:r>
            <a:r>
              <a:rPr lang="en-US" sz="2400" dirty="0" smtClean="0">
                <a:solidFill>
                  <a:srgbClr val="FF0000"/>
                </a:solidFill>
              </a:rPr>
              <a:t> </a:t>
            </a:r>
            <a:r>
              <a:rPr lang="en-US" sz="2400" dirty="0" smtClean="0"/>
              <a:t>by the </a:t>
            </a:r>
            <a:r>
              <a:rPr lang="en-US" sz="2400" u="sng" dirty="0" smtClean="0"/>
              <a:t>International Association of Chiefs of Police </a:t>
            </a:r>
            <a:r>
              <a:rPr lang="en-US" sz="2400" dirty="0" smtClean="0"/>
              <a:t>(Procon.org, 2018b). </a:t>
            </a:r>
            <a:endParaRPr lang="en-US" dirty="0"/>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20</a:t>
            </a:fld>
            <a:endParaRPr lang="en-US"/>
          </a:p>
        </p:txBody>
      </p:sp>
    </p:spTree>
    <p:extLst>
      <p:ext uri="{BB962C8B-B14F-4D97-AF65-F5344CB8AC3E}">
        <p14:creationId xmlns:p14="http://schemas.microsoft.com/office/powerpoint/2010/main" val="39976726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Identifying Strategies </a:t>
            </a:r>
            <a:endParaRPr lang="en-US" sz="4000" dirty="0"/>
          </a:p>
        </p:txBody>
      </p:sp>
      <p:sp>
        <p:nvSpPr>
          <p:cNvPr id="3" name="Content Placeholder 2"/>
          <p:cNvSpPr>
            <a:spLocks noGrp="1"/>
          </p:cNvSpPr>
          <p:nvPr>
            <p:ph idx="1"/>
          </p:nvPr>
        </p:nvSpPr>
        <p:spPr/>
        <p:txBody>
          <a:bodyPr>
            <a:normAutofit lnSpcReduction="10000"/>
          </a:bodyPr>
          <a:lstStyle/>
          <a:p>
            <a:r>
              <a:rPr lang="en-US" sz="3600" b="1" dirty="0" smtClean="0"/>
              <a:t>Read the original </a:t>
            </a:r>
            <a:r>
              <a:rPr lang="en-US" sz="3600" dirty="0" smtClean="0"/>
              <a:t>and put slashes (/) to identify the Thought Groups.</a:t>
            </a:r>
          </a:p>
          <a:p>
            <a:r>
              <a:rPr lang="en-US" sz="3600" b="1" dirty="0" smtClean="0"/>
              <a:t>Read the Paraphrase</a:t>
            </a:r>
          </a:p>
          <a:p>
            <a:r>
              <a:rPr lang="en-US" sz="3600" b="1" dirty="0" smtClean="0"/>
              <a:t>Identify and list </a:t>
            </a:r>
            <a:r>
              <a:rPr lang="en-US" sz="3600" dirty="0" smtClean="0"/>
              <a:t>which strategies were used.</a:t>
            </a:r>
          </a:p>
          <a:p>
            <a:r>
              <a:rPr lang="en-US" sz="3600" dirty="0" smtClean="0"/>
              <a:t>If possible on your own handout, use color to help you analyze the two texts. </a:t>
            </a:r>
          </a:p>
          <a:p>
            <a:r>
              <a:rPr lang="en-US" sz="1200" dirty="0" smtClean="0"/>
              <a:t>Students work on hard copy.  For debriefing, the s</a:t>
            </a:r>
            <a:r>
              <a:rPr lang="en-US" sz="1400" dirty="0" smtClean="0"/>
              <a:t>uggested analysis follows each slide.</a:t>
            </a:r>
            <a:endParaRPr lang="en-US" sz="14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21</a:t>
            </a:fld>
            <a:endParaRPr lang="en-US"/>
          </a:p>
        </p:txBody>
      </p:sp>
    </p:spTree>
    <p:extLst>
      <p:ext uri="{BB962C8B-B14F-4D97-AF65-F5344CB8AC3E}">
        <p14:creationId xmlns:p14="http://schemas.microsoft.com/office/powerpoint/2010/main" val="33971016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22114"/>
          </a:xfrm>
        </p:spPr>
        <p:txBody>
          <a:bodyPr/>
          <a:lstStyle/>
          <a:p>
            <a:r>
              <a:rPr lang="en-US" sz="4000" b="1" dirty="0" smtClean="0"/>
              <a:t>Identifying Strategies</a:t>
            </a:r>
            <a:r>
              <a:rPr lang="en-US" sz="4000" b="1" dirty="0"/>
              <a:t> </a:t>
            </a:r>
            <a:r>
              <a:rPr lang="en-US" sz="4000" dirty="0" smtClean="0"/>
              <a:t>Example </a:t>
            </a:r>
            <a:r>
              <a:rPr lang="en-US" dirty="0" smtClean="0"/>
              <a:t/>
            </a:r>
            <a:br>
              <a:rPr lang="en-US" dirty="0" smtClean="0"/>
            </a:br>
            <a:endParaRPr lang="en-US" sz="1600" dirty="0">
              <a:solidFill>
                <a:schemeClr val="tx1"/>
              </a:solidFill>
            </a:endParaRPr>
          </a:p>
        </p:txBody>
      </p:sp>
      <p:sp>
        <p:nvSpPr>
          <p:cNvPr id="3" name="Content Placeholder 2"/>
          <p:cNvSpPr>
            <a:spLocks noGrp="1"/>
          </p:cNvSpPr>
          <p:nvPr>
            <p:ph idx="1"/>
          </p:nvPr>
        </p:nvSpPr>
        <p:spPr/>
        <p:txBody>
          <a:bodyPr>
            <a:normAutofit/>
          </a:bodyPr>
          <a:lstStyle/>
          <a:p>
            <a:pPr marL="114300" indent="0">
              <a:buNone/>
            </a:pPr>
            <a:r>
              <a:rPr lang="en-US" sz="2800" dirty="0"/>
              <a:t>Original  </a:t>
            </a:r>
            <a:r>
              <a:rPr lang="en-US" sz="2800" b="1" dirty="0"/>
              <a:t>“</a:t>
            </a:r>
            <a:r>
              <a:rPr lang="en-US" sz="2800" b="1" dirty="0">
                <a:solidFill>
                  <a:srgbClr val="FF0000"/>
                </a:solidFill>
              </a:rPr>
              <a:t>A study in the journal</a:t>
            </a:r>
            <a:r>
              <a:rPr lang="en-US" sz="2800" b="1" i="1" dirty="0">
                <a:solidFill>
                  <a:srgbClr val="FF0000"/>
                </a:solidFill>
              </a:rPr>
              <a:t> Science  </a:t>
            </a:r>
            <a:r>
              <a:rPr lang="en-US" sz="2800" b="1" i="1" dirty="0"/>
              <a:t>/ </a:t>
            </a:r>
            <a:r>
              <a:rPr lang="en-US" sz="2800" b="1" dirty="0"/>
              <a:t> </a:t>
            </a:r>
            <a:r>
              <a:rPr lang="en-US" sz="2800" b="1" dirty="0">
                <a:solidFill>
                  <a:schemeClr val="accent6">
                    <a:lumMod val="75000"/>
                  </a:schemeClr>
                </a:solidFill>
              </a:rPr>
              <a:t>found that lies spread /six times faster than the truth </a:t>
            </a:r>
            <a:r>
              <a:rPr lang="en-US" sz="2800" b="1" dirty="0">
                <a:solidFill>
                  <a:srgbClr val="7030A0"/>
                </a:solidFill>
              </a:rPr>
              <a:t>on Twitter, </a:t>
            </a:r>
            <a:r>
              <a:rPr lang="en-US" sz="2800" b="1" dirty="0">
                <a:solidFill>
                  <a:schemeClr val="accent2">
                    <a:lumMod val="75000"/>
                  </a:schemeClr>
                </a:solidFill>
              </a:rPr>
              <a:t>/ and “fake news”/ is retweeted more often than true news</a:t>
            </a:r>
            <a:r>
              <a:rPr lang="en-US" sz="2800" dirty="0">
                <a:solidFill>
                  <a:schemeClr val="accent2">
                    <a:lumMod val="75000"/>
                  </a:schemeClr>
                </a:solidFill>
              </a:rPr>
              <a:t>” </a:t>
            </a:r>
            <a:r>
              <a:rPr lang="en-US" sz="2800" dirty="0" smtClean="0"/>
              <a:t>(</a:t>
            </a:r>
            <a:r>
              <a:rPr lang="en-US" sz="2800" dirty="0"/>
              <a:t>ProCon.org, 2018b).</a:t>
            </a:r>
          </a:p>
          <a:p>
            <a:pPr marL="114300" indent="0">
              <a:buNone/>
            </a:pPr>
            <a:endParaRPr lang="en-US" sz="2800" dirty="0"/>
          </a:p>
          <a:p>
            <a:r>
              <a:rPr lang="en-US" sz="2800" dirty="0"/>
              <a:t>Paraphrase  </a:t>
            </a:r>
            <a:r>
              <a:rPr lang="en-US" sz="2800" b="1" dirty="0">
                <a:solidFill>
                  <a:srgbClr val="7030A0"/>
                </a:solidFill>
              </a:rPr>
              <a:t>On Twitter, </a:t>
            </a:r>
            <a:r>
              <a:rPr lang="en-US" sz="2800" b="1" dirty="0">
                <a:solidFill>
                  <a:schemeClr val="accent2">
                    <a:lumMod val="75000"/>
                  </a:schemeClr>
                </a:solidFill>
              </a:rPr>
              <a:t>true news is retweeted less than “fake news” and</a:t>
            </a:r>
            <a:r>
              <a:rPr lang="en-US" sz="2800" b="1" dirty="0"/>
              <a:t> </a:t>
            </a:r>
            <a:r>
              <a:rPr lang="en-US" sz="2800" b="1" dirty="0">
                <a:solidFill>
                  <a:schemeClr val="accent6">
                    <a:lumMod val="75000"/>
                  </a:schemeClr>
                </a:solidFill>
              </a:rPr>
              <a:t>untrue information is distributed six times faster than true information </a:t>
            </a:r>
            <a:r>
              <a:rPr lang="en-US" sz="2800" b="1" dirty="0"/>
              <a:t>, </a:t>
            </a:r>
            <a:r>
              <a:rPr lang="en-US" sz="2800" b="1" dirty="0">
                <a:solidFill>
                  <a:srgbClr val="FF0000"/>
                </a:solidFill>
              </a:rPr>
              <a:t>according to research reported in the </a:t>
            </a:r>
            <a:r>
              <a:rPr lang="en-US" sz="2800" b="1" i="1" dirty="0">
                <a:solidFill>
                  <a:srgbClr val="FF0000"/>
                </a:solidFill>
              </a:rPr>
              <a:t>Science</a:t>
            </a:r>
            <a:r>
              <a:rPr lang="en-US" sz="2800" b="1" dirty="0">
                <a:solidFill>
                  <a:srgbClr val="FF0000"/>
                </a:solidFill>
              </a:rPr>
              <a:t> journal </a:t>
            </a:r>
            <a:r>
              <a:rPr lang="en-US" sz="2800" dirty="0"/>
              <a:t>(ProCon.org, 2018 b).</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22</a:t>
            </a:fld>
            <a:endParaRPr lang="en-US"/>
          </a:p>
        </p:txBody>
      </p:sp>
    </p:spTree>
    <p:extLst>
      <p:ext uri="{BB962C8B-B14F-4D97-AF65-F5344CB8AC3E}">
        <p14:creationId xmlns:p14="http://schemas.microsoft.com/office/powerpoint/2010/main" val="33732403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298" y="188640"/>
            <a:ext cx="7620000" cy="1143000"/>
          </a:xfrm>
        </p:spPr>
        <p:txBody>
          <a:bodyPr/>
          <a:lstStyle/>
          <a:p>
            <a:r>
              <a:rPr lang="en-US" sz="3600" dirty="0" smtClean="0"/>
              <a:t>Example Suggested  Analysis</a:t>
            </a:r>
            <a:endParaRPr lang="en-US" sz="3600" dirty="0"/>
          </a:p>
        </p:txBody>
      </p:sp>
      <p:sp>
        <p:nvSpPr>
          <p:cNvPr id="3" name="Content Placeholder 2"/>
          <p:cNvSpPr>
            <a:spLocks noGrp="1"/>
          </p:cNvSpPr>
          <p:nvPr>
            <p:ph idx="1"/>
          </p:nvPr>
        </p:nvSpPr>
        <p:spPr/>
        <p:txBody>
          <a:bodyPr>
            <a:normAutofit/>
          </a:bodyPr>
          <a:lstStyle/>
          <a:p>
            <a:pPr marL="114300" indent="0">
              <a:buNone/>
            </a:pPr>
            <a:r>
              <a:rPr lang="en-US" b="1" dirty="0" smtClean="0"/>
              <a:t>Changed order of ideas</a:t>
            </a:r>
            <a:endParaRPr lang="en-US" b="1" dirty="0"/>
          </a:p>
          <a:p>
            <a:pPr marL="114300" indent="0">
              <a:buNone/>
            </a:pPr>
            <a:r>
              <a:rPr lang="en-US" b="1" dirty="0">
                <a:solidFill>
                  <a:srgbClr val="7030A0"/>
                </a:solidFill>
              </a:rPr>
              <a:t>	</a:t>
            </a:r>
            <a:r>
              <a:rPr lang="en-US" b="1" dirty="0" smtClean="0">
                <a:solidFill>
                  <a:srgbClr val="7030A0"/>
                </a:solidFill>
              </a:rPr>
              <a:t>Twitter   </a:t>
            </a:r>
            <a:r>
              <a:rPr lang="en-US" dirty="0" smtClean="0">
                <a:solidFill>
                  <a:srgbClr val="7030A0"/>
                </a:solidFill>
              </a:rPr>
              <a:t>/ </a:t>
            </a:r>
            <a:r>
              <a:rPr lang="en-US" b="1" dirty="0" smtClean="0">
                <a:solidFill>
                  <a:srgbClr val="FF0000"/>
                </a:solidFill>
              </a:rPr>
              <a:t>research source info /</a:t>
            </a:r>
          </a:p>
          <a:p>
            <a:pPr marL="411480" lvl="1" indent="0">
              <a:buNone/>
            </a:pPr>
            <a:endParaRPr lang="en-US" sz="1400" dirty="0" smtClean="0"/>
          </a:p>
          <a:p>
            <a:pPr marL="411480" lvl="1" indent="0">
              <a:buNone/>
            </a:pPr>
            <a:r>
              <a:rPr lang="en-US" b="1" dirty="0" smtClean="0"/>
              <a:t>Changed into opposite</a:t>
            </a:r>
          </a:p>
          <a:p>
            <a:pPr marL="411480" lvl="1" indent="0">
              <a:buNone/>
            </a:pPr>
            <a:r>
              <a:rPr lang="en-US" b="1" dirty="0" smtClean="0">
                <a:solidFill>
                  <a:schemeClr val="accent5">
                    <a:lumMod val="50000"/>
                  </a:schemeClr>
                </a:solidFill>
              </a:rPr>
              <a:t>Fake news – retweeted MORE </a:t>
            </a:r>
            <a:r>
              <a:rPr lang="en-US" b="1" dirty="0" smtClean="0">
                <a:solidFill>
                  <a:schemeClr val="accent5">
                    <a:lumMod val="50000"/>
                  </a:schemeClr>
                </a:solidFill>
                <a:sym typeface="Wingdings" panose="05000000000000000000" pitchFamily="2" charset="2"/>
              </a:rPr>
              <a:t> true news – retweeted LESS </a:t>
            </a:r>
            <a:endParaRPr lang="en-US" b="1" dirty="0" smtClean="0">
              <a:solidFill>
                <a:schemeClr val="accent5">
                  <a:lumMod val="50000"/>
                </a:schemeClr>
              </a:solidFill>
            </a:endParaRPr>
          </a:p>
          <a:p>
            <a:pPr lvl="1"/>
            <a:endParaRPr lang="en-US" sz="1400" dirty="0" smtClean="0">
              <a:sym typeface="Wingdings" panose="05000000000000000000" pitchFamily="2" charset="2"/>
            </a:endParaRPr>
          </a:p>
          <a:p>
            <a:pPr marL="411480" lvl="1" indent="0">
              <a:buNone/>
            </a:pPr>
            <a:r>
              <a:rPr lang="en-US" b="1" dirty="0" smtClean="0">
                <a:sym typeface="Wingdings" panose="05000000000000000000" pitchFamily="2" charset="2"/>
              </a:rPr>
              <a:t>Word form</a:t>
            </a:r>
          </a:p>
          <a:p>
            <a:pPr marL="411480" lvl="1" indent="0">
              <a:buNone/>
            </a:pPr>
            <a:r>
              <a:rPr lang="en-US" b="1" dirty="0" smtClean="0">
                <a:solidFill>
                  <a:schemeClr val="accent5">
                    <a:lumMod val="50000"/>
                  </a:schemeClr>
                </a:solidFill>
                <a:sym typeface="Wingdings" panose="05000000000000000000" pitchFamily="2" charset="2"/>
              </a:rPr>
              <a:t>	the truth   true information </a:t>
            </a:r>
          </a:p>
          <a:p>
            <a:pPr marL="411480" lvl="1" indent="0">
              <a:buNone/>
            </a:pPr>
            <a:endParaRPr lang="en-US" sz="1400" b="1" dirty="0" smtClean="0">
              <a:sym typeface="Wingdings" panose="05000000000000000000" pitchFamily="2" charset="2"/>
            </a:endParaRPr>
          </a:p>
          <a:p>
            <a:pPr marL="411480" lvl="1" indent="0">
              <a:buNone/>
            </a:pPr>
            <a:r>
              <a:rPr lang="en-US" b="1" dirty="0" smtClean="0">
                <a:sym typeface="Wingdings" panose="05000000000000000000" pitchFamily="2" charset="2"/>
              </a:rPr>
              <a:t>Synonyms </a:t>
            </a:r>
          </a:p>
          <a:p>
            <a:pPr marL="411480" lvl="1" indent="0">
              <a:buNone/>
            </a:pPr>
            <a:r>
              <a:rPr lang="en-US" b="1" dirty="0" smtClean="0">
                <a:solidFill>
                  <a:srgbClr val="FF0000"/>
                </a:solidFill>
                <a:sym typeface="Wingdings" panose="05000000000000000000" pitchFamily="2" charset="2"/>
              </a:rPr>
              <a:t>	A study  research</a:t>
            </a:r>
          </a:p>
          <a:p>
            <a:pPr marL="411480" lvl="1" indent="0">
              <a:buNone/>
            </a:pPr>
            <a:r>
              <a:rPr lang="en-US" b="1" u="sng" dirty="0" smtClean="0">
                <a:sym typeface="Wingdings" panose="05000000000000000000" pitchFamily="2" charset="2"/>
              </a:rPr>
              <a:t>Q: </a:t>
            </a:r>
            <a:r>
              <a:rPr lang="en-US" b="1" dirty="0" smtClean="0">
                <a:solidFill>
                  <a:srgbClr val="002060"/>
                </a:solidFill>
                <a:sym typeface="Wingdings" panose="05000000000000000000" pitchFamily="2" charset="2"/>
              </a:rPr>
              <a:t>The phrase  </a:t>
            </a:r>
            <a:r>
              <a:rPr lang="en-US" b="1" dirty="0" smtClean="0">
                <a:solidFill>
                  <a:schemeClr val="accent6">
                    <a:lumMod val="75000"/>
                  </a:schemeClr>
                </a:solidFill>
              </a:rPr>
              <a:t>six </a:t>
            </a:r>
            <a:r>
              <a:rPr lang="en-US" b="1" dirty="0">
                <a:solidFill>
                  <a:schemeClr val="accent6">
                    <a:lumMod val="75000"/>
                  </a:schemeClr>
                </a:solidFill>
              </a:rPr>
              <a:t>times faster than </a:t>
            </a:r>
            <a:r>
              <a:rPr lang="en-US" b="1" dirty="0" smtClean="0">
                <a:solidFill>
                  <a:srgbClr val="002060"/>
                </a:solidFill>
              </a:rPr>
              <a:t>is used in the paraphrase.</a:t>
            </a:r>
          </a:p>
          <a:p>
            <a:pPr marL="411480" lvl="1" indent="0">
              <a:buNone/>
            </a:pPr>
            <a:r>
              <a:rPr lang="en-US" b="1" dirty="0" smtClean="0">
                <a:solidFill>
                  <a:srgbClr val="002060"/>
                </a:solidFill>
              </a:rPr>
              <a:t>Is this plagiarism? Can this expression be avoided?</a:t>
            </a:r>
            <a:r>
              <a:rPr lang="en-US" dirty="0">
                <a:solidFill>
                  <a:srgbClr val="002060"/>
                </a:solidFill>
                <a:sym typeface="Wingdings" panose="05000000000000000000" pitchFamily="2" charset="2"/>
              </a:rPr>
              <a:t>	</a:t>
            </a:r>
          </a:p>
        </p:txBody>
      </p:sp>
      <p:sp>
        <p:nvSpPr>
          <p:cNvPr id="4" name="Slide Number Placeholder 3"/>
          <p:cNvSpPr>
            <a:spLocks noGrp="1"/>
          </p:cNvSpPr>
          <p:nvPr>
            <p:ph type="sldNum" sz="quarter" idx="12"/>
          </p:nvPr>
        </p:nvSpPr>
        <p:spPr/>
        <p:txBody>
          <a:bodyPr/>
          <a:lstStyle/>
          <a:p>
            <a:fld id="{3FEBF227-96DE-43F6-8BB4-541A9608B3E3}" type="slidenum">
              <a:rPr lang="en-US" smtClean="0"/>
              <a:pPr/>
              <a:t>23</a:t>
            </a:fld>
            <a:endParaRPr lang="en-US"/>
          </a:p>
        </p:txBody>
      </p:sp>
    </p:spTree>
    <p:extLst>
      <p:ext uri="{BB962C8B-B14F-4D97-AF65-F5344CB8AC3E}">
        <p14:creationId xmlns:p14="http://schemas.microsoft.com/office/powerpoint/2010/main" val="27814210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620000" cy="346050"/>
          </a:xfrm>
        </p:spPr>
        <p:txBody>
          <a:bodyPr/>
          <a:lstStyle/>
          <a:p>
            <a:r>
              <a:rPr lang="en-US" sz="3600" dirty="0" smtClean="0"/>
              <a:t>1. Identifying Strategies</a:t>
            </a:r>
            <a:endParaRPr lang="en-US" sz="3600" dirty="0"/>
          </a:p>
        </p:txBody>
      </p:sp>
      <p:sp>
        <p:nvSpPr>
          <p:cNvPr id="3" name="Content Placeholder 2"/>
          <p:cNvSpPr>
            <a:spLocks noGrp="1"/>
          </p:cNvSpPr>
          <p:nvPr>
            <p:ph idx="1"/>
          </p:nvPr>
        </p:nvSpPr>
        <p:spPr>
          <a:xfrm>
            <a:off x="251520" y="1046480"/>
            <a:ext cx="7620000" cy="4800600"/>
          </a:xfrm>
        </p:spPr>
        <p:txBody>
          <a:bodyPr>
            <a:normAutofit fontScale="77500" lnSpcReduction="20000"/>
          </a:bodyPr>
          <a:lstStyle/>
          <a:p>
            <a:r>
              <a:rPr lang="en-US" sz="3600" b="1" dirty="0"/>
              <a:t>Original </a:t>
            </a:r>
            <a:r>
              <a:rPr lang="en-US" sz="3600" dirty="0"/>
              <a:t> “</a:t>
            </a:r>
            <a:r>
              <a:rPr lang="en-US" sz="3600" b="1" dirty="0">
                <a:solidFill>
                  <a:srgbClr val="FF0000"/>
                </a:solidFill>
              </a:rPr>
              <a:t>The National Security Agency (NSA)</a:t>
            </a:r>
            <a:r>
              <a:rPr lang="en-US" sz="3600" b="1" dirty="0"/>
              <a:t> </a:t>
            </a:r>
            <a:r>
              <a:rPr lang="en-US" sz="3600" b="1" dirty="0">
                <a:solidFill>
                  <a:schemeClr val="accent5">
                    <a:lumMod val="75000"/>
                  </a:schemeClr>
                </a:solidFill>
              </a:rPr>
              <a:t>can monitor social media activity and read </a:t>
            </a:r>
            <a:r>
              <a:rPr lang="en-US" sz="3600" b="1" dirty="0"/>
              <a:t>the </a:t>
            </a:r>
            <a:r>
              <a:rPr lang="en-US" sz="3600" b="1" dirty="0">
                <a:solidFill>
                  <a:schemeClr val="accent5">
                    <a:lumMod val="75000"/>
                  </a:schemeClr>
                </a:solidFill>
              </a:rPr>
              <a:t>content</a:t>
            </a:r>
            <a:r>
              <a:rPr lang="en-US" sz="3600" b="1" dirty="0">
                <a:solidFill>
                  <a:schemeClr val="accent6">
                    <a:lumMod val="75000"/>
                  </a:schemeClr>
                </a:solidFill>
              </a:rPr>
              <a:t> </a:t>
            </a:r>
            <a:r>
              <a:rPr lang="en-US" sz="3600" b="1" dirty="0"/>
              <a:t>of </a:t>
            </a:r>
            <a:r>
              <a:rPr lang="en-US" sz="3600" b="1" dirty="0">
                <a:solidFill>
                  <a:srgbClr val="7030A0"/>
                </a:solidFill>
              </a:rPr>
              <a:t>private social media</a:t>
            </a:r>
            <a:r>
              <a:rPr lang="en-US" sz="3600" b="1" dirty="0"/>
              <a:t> messages simply </a:t>
            </a:r>
            <a:r>
              <a:rPr lang="en-US" sz="3600" b="1" dirty="0">
                <a:solidFill>
                  <a:srgbClr val="00B0F0"/>
                </a:solidFill>
              </a:rPr>
              <a:t>by entering </a:t>
            </a:r>
            <a:r>
              <a:rPr lang="en-US" sz="3600" b="1" dirty="0">
                <a:solidFill>
                  <a:srgbClr val="FFC000"/>
                </a:solidFill>
              </a:rPr>
              <a:t>a person’s </a:t>
            </a:r>
            <a:r>
              <a:rPr lang="en-US" sz="3600" b="1" dirty="0">
                <a:solidFill>
                  <a:srgbClr val="00B0F0"/>
                </a:solidFill>
              </a:rPr>
              <a:t>username into</a:t>
            </a:r>
            <a:r>
              <a:rPr lang="en-US" sz="3600" b="1" dirty="0"/>
              <a:t> </a:t>
            </a:r>
            <a:r>
              <a:rPr lang="en-US" sz="3600" b="1" dirty="0">
                <a:solidFill>
                  <a:srgbClr val="FF0000"/>
                </a:solidFill>
              </a:rPr>
              <a:t>their system</a:t>
            </a:r>
            <a:r>
              <a:rPr lang="en-US" sz="3600" b="1" dirty="0"/>
              <a:t>” </a:t>
            </a:r>
            <a:r>
              <a:rPr lang="en-US" sz="3600" dirty="0"/>
              <a:t>(ProCon.org, 2018b</a:t>
            </a:r>
            <a:r>
              <a:rPr lang="en-US" sz="3600" dirty="0" smtClean="0"/>
              <a:t>)</a:t>
            </a:r>
          </a:p>
          <a:p>
            <a:endParaRPr lang="en-US" sz="3600" dirty="0"/>
          </a:p>
          <a:p>
            <a:r>
              <a:rPr lang="en-US" sz="3600" b="1" dirty="0"/>
              <a:t>Paraphrase  </a:t>
            </a:r>
            <a:r>
              <a:rPr lang="en-US" sz="3600" b="1" dirty="0">
                <a:solidFill>
                  <a:srgbClr val="00B0F0"/>
                </a:solidFill>
              </a:rPr>
              <a:t>When </a:t>
            </a:r>
            <a:r>
              <a:rPr lang="en-US" sz="3600" b="1" dirty="0">
                <a:solidFill>
                  <a:srgbClr val="FFC000"/>
                </a:solidFill>
              </a:rPr>
              <a:t>an individual’s </a:t>
            </a:r>
            <a:r>
              <a:rPr lang="en-US" sz="3600" b="1" dirty="0">
                <a:solidFill>
                  <a:srgbClr val="00B0F0"/>
                </a:solidFill>
              </a:rPr>
              <a:t>username is entered into the</a:t>
            </a:r>
            <a:r>
              <a:rPr lang="en-US" sz="3600" b="1" dirty="0"/>
              <a:t> </a:t>
            </a:r>
            <a:r>
              <a:rPr lang="en-US" sz="3600" b="1" dirty="0">
                <a:solidFill>
                  <a:srgbClr val="FF0000"/>
                </a:solidFill>
              </a:rPr>
              <a:t>National Security Agency’s</a:t>
            </a:r>
            <a:r>
              <a:rPr lang="en-US" sz="3600" b="1" dirty="0"/>
              <a:t> </a:t>
            </a:r>
            <a:r>
              <a:rPr lang="en-US" sz="3600" b="1" dirty="0">
                <a:solidFill>
                  <a:srgbClr val="FF0000"/>
                </a:solidFill>
              </a:rPr>
              <a:t>system, </a:t>
            </a:r>
            <a:r>
              <a:rPr lang="en-US" sz="3600" b="1" dirty="0">
                <a:solidFill>
                  <a:srgbClr val="7030A0"/>
                </a:solidFill>
              </a:rPr>
              <a:t>his/her social media </a:t>
            </a:r>
            <a:r>
              <a:rPr lang="en-US" sz="3600" b="1" dirty="0">
                <a:solidFill>
                  <a:schemeClr val="accent5">
                    <a:lumMod val="75000"/>
                  </a:schemeClr>
                </a:solidFill>
              </a:rPr>
              <a:t>content can be read and how often they use it can be </a:t>
            </a:r>
            <a:r>
              <a:rPr lang="en-US" sz="3600" b="1" dirty="0" smtClean="0">
                <a:solidFill>
                  <a:schemeClr val="accent5">
                    <a:lumMod val="75000"/>
                  </a:schemeClr>
                </a:solidFill>
              </a:rPr>
              <a:t>noted </a:t>
            </a:r>
            <a:r>
              <a:rPr lang="en-US" sz="3600" dirty="0" smtClean="0"/>
              <a:t>(ProCon.org</a:t>
            </a:r>
            <a:r>
              <a:rPr lang="en-US" sz="3600" dirty="0"/>
              <a:t>, 2018b).</a:t>
            </a:r>
          </a:p>
          <a:p>
            <a:endParaRPr lang="en-US" sz="36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24</a:t>
            </a:fld>
            <a:endParaRPr lang="en-US"/>
          </a:p>
        </p:txBody>
      </p:sp>
    </p:spTree>
    <p:extLst>
      <p:ext uri="{BB962C8B-B14F-4D97-AF65-F5344CB8AC3E}">
        <p14:creationId xmlns:p14="http://schemas.microsoft.com/office/powerpoint/2010/main" val="18501123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620000" cy="346050"/>
          </a:xfrm>
        </p:spPr>
        <p:txBody>
          <a:bodyPr/>
          <a:lstStyle/>
          <a:p>
            <a:r>
              <a:rPr lang="en-US" sz="3600" dirty="0" smtClean="0"/>
              <a:t>1. Suggested  Analysis</a:t>
            </a:r>
            <a:endParaRPr lang="en-US" sz="3600" dirty="0"/>
          </a:p>
        </p:txBody>
      </p:sp>
      <p:sp>
        <p:nvSpPr>
          <p:cNvPr id="3" name="Content Placeholder 2"/>
          <p:cNvSpPr>
            <a:spLocks noGrp="1"/>
          </p:cNvSpPr>
          <p:nvPr>
            <p:ph idx="1"/>
          </p:nvPr>
        </p:nvSpPr>
        <p:spPr>
          <a:xfrm>
            <a:off x="251520" y="1046480"/>
            <a:ext cx="7620000" cy="4800600"/>
          </a:xfrm>
        </p:spPr>
        <p:txBody>
          <a:bodyPr>
            <a:normAutofit lnSpcReduction="10000"/>
          </a:bodyPr>
          <a:lstStyle/>
          <a:p>
            <a:pPr marL="114300" lvl="0" indent="0">
              <a:buNone/>
            </a:pPr>
            <a:r>
              <a:rPr lang="en-US" sz="1800" b="1" dirty="0"/>
              <a:t>Original </a:t>
            </a:r>
            <a:r>
              <a:rPr lang="en-US" sz="1800" dirty="0"/>
              <a:t> “The National Security Agency (NSA) can monitor social media activity and read the content of private social media messages simply by entering a person’s username into their system” (ProCon.org, 2018b</a:t>
            </a:r>
            <a:r>
              <a:rPr lang="en-US" sz="1800" dirty="0" smtClean="0"/>
              <a:t>)</a:t>
            </a:r>
            <a:r>
              <a:rPr lang="en-US" sz="1800" dirty="0"/>
              <a:t> </a:t>
            </a:r>
          </a:p>
          <a:p>
            <a:pPr marL="114300" indent="0">
              <a:buNone/>
            </a:pPr>
            <a:endParaRPr lang="en-US" sz="1800" b="1" dirty="0" smtClean="0"/>
          </a:p>
          <a:p>
            <a:pPr marL="114300" indent="0">
              <a:buNone/>
            </a:pPr>
            <a:r>
              <a:rPr lang="en-US" sz="1800" b="1" dirty="0" smtClean="0"/>
              <a:t>Paraphrase  </a:t>
            </a:r>
            <a:r>
              <a:rPr lang="en-US" sz="1800" dirty="0"/>
              <a:t>When an individual’s username is entered into the National Security Agency’s system, his/her social media content can be read and how often they use it can be monitored (ProCon.org, 2018b).</a:t>
            </a:r>
          </a:p>
          <a:p>
            <a:pPr marL="114300" indent="0">
              <a:buNone/>
            </a:pPr>
            <a:endParaRPr lang="en-US" dirty="0" smtClean="0"/>
          </a:p>
          <a:p>
            <a:pPr marL="114300" indent="0">
              <a:buNone/>
            </a:pPr>
            <a:r>
              <a:rPr lang="en-US" dirty="0"/>
              <a:t> </a:t>
            </a:r>
            <a:r>
              <a:rPr lang="en-US" b="1" dirty="0" smtClean="0"/>
              <a:t>Strategies</a:t>
            </a:r>
            <a:r>
              <a:rPr lang="en-US" dirty="0" smtClean="0"/>
              <a:t>    </a:t>
            </a:r>
            <a:endParaRPr lang="en-US" dirty="0"/>
          </a:p>
          <a:p>
            <a:r>
              <a:rPr lang="en-US" dirty="0" smtClean="0"/>
              <a:t>  </a:t>
            </a:r>
            <a:r>
              <a:rPr lang="en-US" sz="2400" dirty="0"/>
              <a:t>A</a:t>
            </a:r>
            <a:r>
              <a:rPr lang="en-US" sz="2400" b="1" dirty="0"/>
              <a:t>ctive </a:t>
            </a:r>
            <a:r>
              <a:rPr lang="en-US" sz="2400" b="1" dirty="0">
                <a:sym typeface="Wingdings" panose="05000000000000000000" pitchFamily="2" charset="2"/>
              </a:rPr>
              <a:t></a:t>
            </a:r>
            <a:r>
              <a:rPr lang="en-US" sz="2400" b="1" dirty="0"/>
              <a:t> passive  voice </a:t>
            </a:r>
            <a:endParaRPr lang="en-US" sz="2400" b="1" dirty="0" smtClean="0"/>
          </a:p>
          <a:p>
            <a:pPr lvl="2"/>
            <a:r>
              <a:rPr lang="en-US" sz="2000" b="1" dirty="0" smtClean="0">
                <a:solidFill>
                  <a:schemeClr val="accent5">
                    <a:lumMod val="75000"/>
                  </a:schemeClr>
                </a:solidFill>
              </a:rPr>
              <a:t>Enter / read /  noted</a:t>
            </a:r>
          </a:p>
          <a:p>
            <a:r>
              <a:rPr lang="en-US" sz="2400" b="1" dirty="0" smtClean="0"/>
              <a:t> order </a:t>
            </a:r>
            <a:r>
              <a:rPr lang="en-US" sz="2400" b="1" dirty="0"/>
              <a:t>of info       </a:t>
            </a:r>
            <a:endParaRPr lang="en-US" sz="2400" b="1" dirty="0" smtClean="0"/>
          </a:p>
          <a:p>
            <a:r>
              <a:rPr lang="en-US" sz="2400" b="1" dirty="0" smtClean="0"/>
              <a:t> </a:t>
            </a:r>
            <a:r>
              <a:rPr lang="en-US" sz="2400" b="1" dirty="0"/>
              <a:t>pronouns       </a:t>
            </a:r>
            <a:r>
              <a:rPr lang="en-US" sz="2400" b="1" dirty="0" smtClean="0"/>
              <a:t>  </a:t>
            </a:r>
            <a:r>
              <a:rPr lang="en-US" b="1" dirty="0" smtClean="0">
                <a:solidFill>
                  <a:srgbClr val="7030A0"/>
                </a:solidFill>
              </a:rPr>
              <a:t>A person’s  </a:t>
            </a:r>
            <a:r>
              <a:rPr lang="en-US" b="1" dirty="0" smtClean="0">
                <a:solidFill>
                  <a:srgbClr val="7030A0"/>
                </a:solidFill>
                <a:sym typeface="Wingdings" panose="05000000000000000000" pitchFamily="2" charset="2"/>
              </a:rPr>
              <a:t> his/ her</a:t>
            </a:r>
            <a:endParaRPr lang="en-US" b="1" dirty="0" smtClean="0">
              <a:solidFill>
                <a:srgbClr val="7030A0"/>
              </a:solidFill>
            </a:endParaRPr>
          </a:p>
          <a:p>
            <a:r>
              <a:rPr lang="en-US" dirty="0" smtClean="0"/>
              <a:t>  </a:t>
            </a:r>
            <a:r>
              <a:rPr lang="en-US" b="1" dirty="0"/>
              <a:t>made adverb clause </a:t>
            </a:r>
            <a:r>
              <a:rPr lang="en-US" dirty="0">
                <a:sym typeface="Wingdings" panose="05000000000000000000" pitchFamily="2" charset="2"/>
              </a:rPr>
              <a:t></a:t>
            </a:r>
            <a:r>
              <a:rPr lang="en-US" dirty="0"/>
              <a:t>  </a:t>
            </a:r>
            <a:r>
              <a:rPr lang="en-US" sz="2400" b="1" dirty="0">
                <a:solidFill>
                  <a:srgbClr val="0070C0"/>
                </a:solidFill>
              </a:rPr>
              <a:t>WHEN</a:t>
            </a:r>
          </a:p>
          <a:p>
            <a:endParaRPr lang="en-US" sz="16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25</a:t>
            </a:fld>
            <a:endParaRPr lang="en-US"/>
          </a:p>
        </p:txBody>
      </p:sp>
    </p:spTree>
    <p:extLst>
      <p:ext uri="{BB962C8B-B14F-4D97-AF65-F5344CB8AC3E}">
        <p14:creationId xmlns:p14="http://schemas.microsoft.com/office/powerpoint/2010/main" val="4254936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2. Identifying Strategies</a:t>
            </a:r>
            <a:endParaRPr lang="en-US" sz="3600" dirty="0"/>
          </a:p>
        </p:txBody>
      </p:sp>
      <p:sp>
        <p:nvSpPr>
          <p:cNvPr id="3" name="Content Placeholder 2"/>
          <p:cNvSpPr>
            <a:spLocks noGrp="1"/>
          </p:cNvSpPr>
          <p:nvPr>
            <p:ph idx="1"/>
          </p:nvPr>
        </p:nvSpPr>
        <p:spPr/>
        <p:txBody>
          <a:bodyPr/>
          <a:lstStyle/>
          <a:p>
            <a:pPr lvl="0"/>
            <a:r>
              <a:rPr lang="en-US" sz="2800" b="1" dirty="0"/>
              <a:t>Original  “</a:t>
            </a:r>
            <a:r>
              <a:rPr lang="en-US" sz="2800" b="1" dirty="0">
                <a:solidFill>
                  <a:schemeClr val="accent5">
                    <a:lumMod val="75000"/>
                  </a:schemeClr>
                </a:solidFill>
              </a:rPr>
              <a:t>Gangs</a:t>
            </a:r>
            <a:r>
              <a:rPr lang="en-US" sz="2800" b="1" dirty="0"/>
              <a:t> </a:t>
            </a:r>
            <a:r>
              <a:rPr lang="en-US" sz="2800" b="1" dirty="0">
                <a:solidFill>
                  <a:srgbClr val="7030A0"/>
                </a:solidFill>
              </a:rPr>
              <a:t>use the sites </a:t>
            </a:r>
            <a:r>
              <a:rPr lang="en-US" sz="2800" b="1" dirty="0">
                <a:solidFill>
                  <a:srgbClr val="FF0000"/>
                </a:solidFill>
              </a:rPr>
              <a:t>to recruit younger members,</a:t>
            </a:r>
            <a:r>
              <a:rPr lang="en-US" sz="2800" b="1" dirty="0"/>
              <a:t> </a:t>
            </a:r>
            <a:r>
              <a:rPr lang="en-US" sz="2800" b="1" dirty="0">
                <a:solidFill>
                  <a:srgbClr val="0070C0"/>
                </a:solidFill>
              </a:rPr>
              <a:t>coordinate violent crimes</a:t>
            </a:r>
            <a:r>
              <a:rPr lang="en-US" sz="2800" b="1" dirty="0"/>
              <a:t>, and</a:t>
            </a:r>
            <a:r>
              <a:rPr lang="en-US" sz="2800" b="1" dirty="0">
                <a:solidFill>
                  <a:srgbClr val="FFC000"/>
                </a:solidFill>
              </a:rPr>
              <a:t> threaten other gangs</a:t>
            </a:r>
            <a:r>
              <a:rPr lang="en-US" sz="2800" b="1" dirty="0"/>
              <a:t>” (ProCon.org, 2018b).</a:t>
            </a:r>
          </a:p>
          <a:p>
            <a:endParaRPr lang="en-US" sz="2800" b="1" dirty="0"/>
          </a:p>
          <a:p>
            <a:r>
              <a:rPr lang="en-US" sz="2800" b="1" dirty="0"/>
              <a:t>Paraphrase  </a:t>
            </a:r>
            <a:r>
              <a:rPr lang="en-US" sz="2800" b="1" dirty="0">
                <a:solidFill>
                  <a:srgbClr val="0070C0"/>
                </a:solidFill>
              </a:rPr>
              <a:t>Organizing violent criminal actions, </a:t>
            </a:r>
            <a:r>
              <a:rPr lang="en-US" sz="2800" b="1" dirty="0">
                <a:solidFill>
                  <a:srgbClr val="FF0000"/>
                </a:solidFill>
              </a:rPr>
              <a:t>finding new gang members </a:t>
            </a:r>
            <a:r>
              <a:rPr lang="en-US" sz="2800" b="1" dirty="0"/>
              <a:t>and </a:t>
            </a:r>
            <a:r>
              <a:rPr lang="en-US" sz="2800" b="1" dirty="0">
                <a:solidFill>
                  <a:srgbClr val="FFC000"/>
                </a:solidFill>
              </a:rPr>
              <a:t>making threats against other </a:t>
            </a:r>
            <a:r>
              <a:rPr lang="en-US" sz="2800" b="1" dirty="0">
                <a:solidFill>
                  <a:schemeClr val="accent5">
                    <a:lumMod val="75000"/>
                  </a:schemeClr>
                </a:solidFill>
              </a:rPr>
              <a:t>criminal groups </a:t>
            </a:r>
            <a:r>
              <a:rPr lang="en-US" sz="2800" b="1" dirty="0"/>
              <a:t>are three ways gangs use </a:t>
            </a:r>
            <a:r>
              <a:rPr lang="en-US" sz="2800" b="1" dirty="0">
                <a:solidFill>
                  <a:srgbClr val="7030A0"/>
                </a:solidFill>
              </a:rPr>
              <a:t>internet </a:t>
            </a:r>
            <a:r>
              <a:rPr lang="en-US" sz="2800" b="1" dirty="0" smtClean="0">
                <a:solidFill>
                  <a:srgbClr val="7030A0"/>
                </a:solidFill>
              </a:rPr>
              <a:t>sites</a:t>
            </a:r>
            <a:r>
              <a:rPr lang="en-US" sz="2400" b="1" dirty="0" smtClean="0">
                <a:solidFill>
                  <a:srgbClr val="7030A0"/>
                </a:solidFill>
              </a:rPr>
              <a:t>.</a:t>
            </a:r>
            <a:endParaRPr lang="en-US" b="1" dirty="0">
              <a:solidFill>
                <a:srgbClr val="7030A0"/>
              </a:solidFill>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26</a:t>
            </a:fld>
            <a:endParaRPr lang="en-US"/>
          </a:p>
        </p:txBody>
      </p:sp>
    </p:spTree>
    <p:extLst>
      <p:ext uri="{BB962C8B-B14F-4D97-AF65-F5344CB8AC3E}">
        <p14:creationId xmlns:p14="http://schemas.microsoft.com/office/powerpoint/2010/main" val="772277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2. Suggested  analysis</a:t>
            </a:r>
            <a:endParaRPr lang="en-US" sz="3600" dirty="0"/>
          </a:p>
        </p:txBody>
      </p:sp>
      <p:sp>
        <p:nvSpPr>
          <p:cNvPr id="3" name="Content Placeholder 2"/>
          <p:cNvSpPr>
            <a:spLocks noGrp="1"/>
          </p:cNvSpPr>
          <p:nvPr>
            <p:ph idx="1"/>
          </p:nvPr>
        </p:nvSpPr>
        <p:spPr/>
        <p:txBody>
          <a:bodyPr/>
          <a:lstStyle/>
          <a:p>
            <a:pPr lvl="0"/>
            <a:r>
              <a:rPr lang="en-US" sz="1800" b="1" dirty="0"/>
              <a:t>Original  </a:t>
            </a:r>
            <a:r>
              <a:rPr lang="en-US" sz="1800" dirty="0"/>
              <a:t>“Gangs use the sites to recruit younger members, coordinate violent crimes, and threaten other gangs” (ProCon.org, 2018b).</a:t>
            </a:r>
          </a:p>
          <a:p>
            <a:r>
              <a:rPr lang="en-US" sz="1800" b="1" dirty="0" smtClean="0"/>
              <a:t>Paraphrase</a:t>
            </a:r>
            <a:r>
              <a:rPr lang="en-US" sz="1800" dirty="0" smtClean="0"/>
              <a:t>  </a:t>
            </a:r>
            <a:r>
              <a:rPr lang="en-US" sz="1800" dirty="0"/>
              <a:t>Organizing violent criminal actions, finding new gang members and making threats against other criminal groups are three ways gangs use internet </a:t>
            </a:r>
            <a:r>
              <a:rPr lang="en-US" sz="1800" dirty="0" smtClean="0"/>
              <a:t>sites (ProCon.org, 2018b).</a:t>
            </a:r>
            <a:endParaRPr lang="en-US" sz="1800" dirty="0"/>
          </a:p>
          <a:p>
            <a:r>
              <a:rPr lang="en-US" b="1" dirty="0"/>
              <a:t> </a:t>
            </a:r>
            <a:endParaRPr lang="en-US" dirty="0"/>
          </a:p>
          <a:p>
            <a:r>
              <a:rPr lang="en-US" b="1" dirty="0"/>
              <a:t>Strategies:  </a:t>
            </a:r>
            <a:r>
              <a:rPr lang="en-US" dirty="0"/>
              <a:t>Idea order </a:t>
            </a:r>
            <a:r>
              <a:rPr lang="en-US" dirty="0" smtClean="0"/>
              <a:t> </a:t>
            </a:r>
          </a:p>
          <a:p>
            <a:r>
              <a:rPr lang="en-US" b="1" dirty="0" smtClean="0"/>
              <a:t>  </a:t>
            </a:r>
            <a:r>
              <a:rPr lang="en-US" b="1" dirty="0"/>
              <a:t>synonyms </a:t>
            </a:r>
            <a:r>
              <a:rPr lang="en-US" b="1" dirty="0" smtClean="0"/>
              <a:t>     </a:t>
            </a:r>
            <a:r>
              <a:rPr lang="en-US" b="1" dirty="0" smtClean="0">
                <a:solidFill>
                  <a:schemeClr val="accent2">
                    <a:lumMod val="75000"/>
                  </a:schemeClr>
                </a:solidFill>
              </a:rPr>
              <a:t>coordinate </a:t>
            </a:r>
            <a:r>
              <a:rPr lang="en-US" b="1" dirty="0" smtClean="0">
                <a:solidFill>
                  <a:schemeClr val="accent2">
                    <a:lumMod val="75000"/>
                  </a:schemeClr>
                </a:solidFill>
                <a:sym typeface="Wingdings" panose="05000000000000000000" pitchFamily="2" charset="2"/>
              </a:rPr>
              <a:t> </a:t>
            </a:r>
            <a:r>
              <a:rPr lang="en-US" b="1" dirty="0" smtClean="0">
                <a:solidFill>
                  <a:schemeClr val="accent2">
                    <a:lumMod val="75000"/>
                  </a:schemeClr>
                </a:solidFill>
              </a:rPr>
              <a:t>organizing</a:t>
            </a:r>
          </a:p>
          <a:p>
            <a:r>
              <a:rPr lang="en-US" b="1" dirty="0" smtClean="0"/>
              <a:t>   </a:t>
            </a:r>
            <a:r>
              <a:rPr lang="en-US" b="1" dirty="0"/>
              <a:t>word form </a:t>
            </a:r>
            <a:r>
              <a:rPr lang="en-US" b="1" dirty="0" smtClean="0"/>
              <a:t>  </a:t>
            </a:r>
          </a:p>
          <a:p>
            <a:pPr lvl="1"/>
            <a:r>
              <a:rPr lang="en-US" b="1" dirty="0" smtClean="0">
                <a:solidFill>
                  <a:srgbClr val="FF0000"/>
                </a:solidFill>
              </a:rPr>
              <a:t>threaten </a:t>
            </a:r>
            <a:r>
              <a:rPr lang="en-US" b="1" dirty="0" smtClean="0">
                <a:solidFill>
                  <a:srgbClr val="FF0000"/>
                </a:solidFill>
                <a:sym typeface="Wingdings" panose="05000000000000000000" pitchFamily="2" charset="2"/>
              </a:rPr>
              <a:t> make threats against </a:t>
            </a:r>
            <a:endParaRPr lang="en-US" b="1" dirty="0" smtClean="0">
              <a:solidFill>
                <a:srgbClr val="FF0000"/>
              </a:solidFill>
            </a:endParaRPr>
          </a:p>
          <a:p>
            <a:r>
              <a:rPr lang="en-US" dirty="0" smtClean="0"/>
              <a:t> </a:t>
            </a:r>
            <a:r>
              <a:rPr lang="en-US" b="1" dirty="0"/>
              <a:t>Verb </a:t>
            </a:r>
            <a:r>
              <a:rPr lang="en-US" b="1" dirty="0" smtClean="0"/>
              <a:t>phrase:  </a:t>
            </a:r>
            <a:r>
              <a:rPr lang="en-US" dirty="0" smtClean="0"/>
              <a:t>to recruit …    </a:t>
            </a:r>
            <a:r>
              <a:rPr lang="en-US" dirty="0">
                <a:sym typeface="Wingdings" panose="05000000000000000000" pitchFamily="2" charset="2"/>
              </a:rPr>
              <a:t></a:t>
            </a:r>
            <a:r>
              <a:rPr lang="en-US" dirty="0"/>
              <a:t> </a:t>
            </a:r>
            <a:r>
              <a:rPr lang="en-US" b="1" dirty="0" smtClean="0"/>
              <a:t>noun phrase: </a:t>
            </a:r>
            <a:r>
              <a:rPr lang="en-US" dirty="0" smtClean="0"/>
              <a:t>Organizing … are three ways .. </a:t>
            </a:r>
            <a:endParaRPr lang="en-US" dirty="0"/>
          </a:p>
          <a:p>
            <a:endParaRPr lang="en-US" sz="24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27</a:t>
            </a:fld>
            <a:endParaRPr lang="en-US"/>
          </a:p>
        </p:txBody>
      </p:sp>
    </p:spTree>
    <p:extLst>
      <p:ext uri="{BB962C8B-B14F-4D97-AF65-F5344CB8AC3E}">
        <p14:creationId xmlns:p14="http://schemas.microsoft.com/office/powerpoint/2010/main" val="2334334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3. Identifying Strategies </a:t>
            </a:r>
            <a:endParaRPr lang="en-US" sz="3600" dirty="0"/>
          </a:p>
        </p:txBody>
      </p:sp>
      <p:sp>
        <p:nvSpPr>
          <p:cNvPr id="3" name="Content Placeholder 2"/>
          <p:cNvSpPr>
            <a:spLocks noGrp="1"/>
          </p:cNvSpPr>
          <p:nvPr>
            <p:ph idx="1"/>
          </p:nvPr>
        </p:nvSpPr>
        <p:spPr>
          <a:xfrm>
            <a:off x="457200" y="1340768"/>
            <a:ext cx="7620000" cy="5088632"/>
          </a:xfrm>
        </p:spPr>
        <p:txBody>
          <a:bodyPr>
            <a:normAutofit fontScale="70000" lnSpcReduction="20000"/>
          </a:bodyPr>
          <a:lstStyle/>
          <a:p>
            <a:pPr lvl="0"/>
            <a:r>
              <a:rPr lang="en-US" sz="3600" b="1" dirty="0"/>
              <a:t>Original  “From social media sites, simple </a:t>
            </a:r>
            <a:r>
              <a:rPr lang="en-US" sz="3600" b="1" dirty="0">
                <a:solidFill>
                  <a:schemeClr val="accent2">
                    <a:lumMod val="75000"/>
                  </a:schemeClr>
                </a:solidFill>
              </a:rPr>
              <a:t>algorithms</a:t>
            </a:r>
            <a:r>
              <a:rPr lang="en-US" sz="3600" b="1" dirty="0"/>
              <a:t> </a:t>
            </a:r>
            <a:r>
              <a:rPr lang="en-US" sz="3600" b="1" dirty="0">
                <a:solidFill>
                  <a:srgbClr val="FF0000"/>
                </a:solidFill>
              </a:rPr>
              <a:t>can determine </a:t>
            </a:r>
            <a:r>
              <a:rPr lang="en-US" sz="3600" b="1" dirty="0">
                <a:solidFill>
                  <a:schemeClr val="accent4">
                    <a:lumMod val="75000"/>
                  </a:schemeClr>
                </a:solidFill>
              </a:rPr>
              <a:t>where you live, </a:t>
            </a:r>
            <a:r>
              <a:rPr lang="en-US" sz="3600" b="1" dirty="0">
                <a:solidFill>
                  <a:srgbClr val="FFC000"/>
                </a:solidFill>
              </a:rPr>
              <a:t>sexual orientation, </a:t>
            </a:r>
            <a:r>
              <a:rPr lang="en-US" sz="3600" b="1" dirty="0"/>
              <a:t>personality traits, </a:t>
            </a:r>
            <a:r>
              <a:rPr lang="en-US" sz="3600" b="1" dirty="0">
                <a:solidFill>
                  <a:srgbClr val="7030A0"/>
                </a:solidFill>
              </a:rPr>
              <a:t>signs of depression,</a:t>
            </a:r>
            <a:r>
              <a:rPr lang="en-US" sz="3600" b="1" dirty="0"/>
              <a:t> and </a:t>
            </a:r>
            <a:r>
              <a:rPr lang="en-US" sz="3600" b="1" dirty="0">
                <a:solidFill>
                  <a:srgbClr val="0070C0"/>
                </a:solidFill>
              </a:rPr>
              <a:t>alma maters </a:t>
            </a:r>
            <a:r>
              <a:rPr lang="en-US" sz="3600" b="1" dirty="0"/>
              <a:t>among other information</a:t>
            </a:r>
            <a:r>
              <a:rPr lang="en-US" sz="3600" b="1" dirty="0">
                <a:solidFill>
                  <a:srgbClr val="C00000"/>
                </a:solidFill>
              </a:rPr>
              <a:t>, even if users put none of those data</a:t>
            </a:r>
            <a:r>
              <a:rPr lang="en-US" sz="3600" b="1" dirty="0"/>
              <a:t> on their social media profiles” (Procon.org, 2018b).</a:t>
            </a:r>
          </a:p>
          <a:p>
            <a:endParaRPr lang="en-US" sz="3600" b="1" dirty="0"/>
          </a:p>
          <a:p>
            <a:pPr marL="114300" indent="0">
              <a:buNone/>
            </a:pPr>
            <a:endParaRPr lang="en-US" sz="3600" b="1" dirty="0"/>
          </a:p>
          <a:p>
            <a:r>
              <a:rPr lang="en-US" sz="3600" b="1" dirty="0"/>
              <a:t>Paraphrase </a:t>
            </a:r>
            <a:r>
              <a:rPr lang="en-US" sz="3600" b="1" dirty="0">
                <a:solidFill>
                  <a:srgbClr val="C00000"/>
                </a:solidFill>
              </a:rPr>
              <a:t>Some people do not put their </a:t>
            </a:r>
            <a:r>
              <a:rPr lang="en-US" sz="3600" b="1" dirty="0">
                <a:solidFill>
                  <a:schemeClr val="accent4">
                    <a:lumMod val="75000"/>
                  </a:schemeClr>
                </a:solidFill>
              </a:rPr>
              <a:t>location,</a:t>
            </a:r>
            <a:r>
              <a:rPr lang="en-US" sz="3600" b="1" dirty="0"/>
              <a:t> </a:t>
            </a:r>
            <a:r>
              <a:rPr lang="en-US" sz="3600" b="1" dirty="0">
                <a:solidFill>
                  <a:srgbClr val="0070C0"/>
                </a:solidFill>
              </a:rPr>
              <a:t>former school, </a:t>
            </a:r>
            <a:r>
              <a:rPr lang="en-US" sz="3600" b="1" dirty="0"/>
              <a:t>personality</a:t>
            </a:r>
            <a:r>
              <a:rPr lang="en-US" sz="3600" b="1" dirty="0">
                <a:solidFill>
                  <a:srgbClr val="FFC000"/>
                </a:solidFill>
              </a:rPr>
              <a:t>, </a:t>
            </a:r>
            <a:r>
              <a:rPr lang="en-US" sz="3600" b="1" dirty="0" smtClean="0">
                <a:solidFill>
                  <a:srgbClr val="FFC000"/>
                </a:solidFill>
              </a:rPr>
              <a:t>sexual orientation, </a:t>
            </a:r>
            <a:r>
              <a:rPr lang="en-US" sz="3600" b="1" dirty="0">
                <a:solidFill>
                  <a:srgbClr val="7030A0"/>
                </a:solidFill>
              </a:rPr>
              <a:t>or depressed feelings </a:t>
            </a:r>
            <a:r>
              <a:rPr lang="en-US" sz="3600" b="1" dirty="0"/>
              <a:t>on their profiles, </a:t>
            </a:r>
            <a:r>
              <a:rPr lang="en-US" sz="3600" b="1" dirty="0">
                <a:solidFill>
                  <a:srgbClr val="C00000"/>
                </a:solidFill>
              </a:rPr>
              <a:t>but </a:t>
            </a:r>
            <a:r>
              <a:rPr lang="en-US" sz="3600" b="1" dirty="0" smtClean="0"/>
              <a:t>these</a:t>
            </a:r>
            <a:r>
              <a:rPr lang="en-US" sz="3600" b="1" dirty="0" smtClean="0">
                <a:solidFill>
                  <a:srgbClr val="C00000"/>
                </a:solidFill>
              </a:rPr>
              <a:t> </a:t>
            </a:r>
            <a:r>
              <a:rPr lang="en-US" sz="3600" b="1" dirty="0" smtClean="0">
                <a:solidFill>
                  <a:srgbClr val="FF0000"/>
                </a:solidFill>
              </a:rPr>
              <a:t>can be identified through</a:t>
            </a:r>
            <a:r>
              <a:rPr lang="en-US" sz="3600" b="1" dirty="0" smtClean="0"/>
              <a:t> </a:t>
            </a:r>
            <a:r>
              <a:rPr lang="en-US" sz="3600" b="1" dirty="0" smtClean="0">
                <a:solidFill>
                  <a:schemeClr val="accent2">
                    <a:lumMod val="75000"/>
                  </a:schemeClr>
                </a:solidFill>
              </a:rPr>
              <a:t>algorithms</a:t>
            </a:r>
            <a:r>
              <a:rPr lang="en-US" sz="3600" b="1" dirty="0" smtClean="0"/>
              <a:t> (</a:t>
            </a:r>
            <a:r>
              <a:rPr lang="en-US" sz="3600" b="1" dirty="0"/>
              <a:t>ProCon.org, </a:t>
            </a:r>
            <a:r>
              <a:rPr lang="en-US" sz="3600" b="1" dirty="0" smtClean="0"/>
              <a:t>2018b).</a:t>
            </a:r>
            <a:endParaRPr lang="en-US"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28</a:t>
            </a:fld>
            <a:endParaRPr lang="en-US"/>
          </a:p>
        </p:txBody>
      </p:sp>
    </p:spTree>
    <p:extLst>
      <p:ext uri="{BB962C8B-B14F-4D97-AF65-F5344CB8AC3E}">
        <p14:creationId xmlns:p14="http://schemas.microsoft.com/office/powerpoint/2010/main" val="1137088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3. Suggested Analysis</a:t>
            </a:r>
            <a:endParaRPr lang="en-US" sz="3600" dirty="0"/>
          </a:p>
        </p:txBody>
      </p:sp>
      <p:sp>
        <p:nvSpPr>
          <p:cNvPr id="3" name="Content Placeholder 2"/>
          <p:cNvSpPr>
            <a:spLocks noGrp="1"/>
          </p:cNvSpPr>
          <p:nvPr>
            <p:ph idx="1"/>
          </p:nvPr>
        </p:nvSpPr>
        <p:spPr>
          <a:xfrm>
            <a:off x="457200" y="1196752"/>
            <a:ext cx="7620000" cy="5204048"/>
          </a:xfrm>
        </p:spPr>
        <p:txBody>
          <a:bodyPr>
            <a:normAutofit/>
          </a:bodyPr>
          <a:lstStyle/>
          <a:p>
            <a:pPr lvl="0"/>
            <a:r>
              <a:rPr lang="en-US" sz="1800" b="1" dirty="0"/>
              <a:t>Original </a:t>
            </a:r>
            <a:r>
              <a:rPr lang="en-US" sz="1800" dirty="0"/>
              <a:t> “From social media sites, simple algorithms can determine where you live, sexual orientation, personality traits, signs of depression, and alma maters among other information, even if users put none of those data on their social media profiles” (Procon.org, 2018b</a:t>
            </a:r>
            <a:r>
              <a:rPr lang="en-US" sz="1800" dirty="0" smtClean="0"/>
              <a:t>).</a:t>
            </a:r>
            <a:r>
              <a:rPr lang="en-US" sz="1800" dirty="0"/>
              <a:t> </a:t>
            </a:r>
            <a:endParaRPr lang="en-US" sz="1800" dirty="0" smtClean="0"/>
          </a:p>
          <a:p>
            <a:pPr lvl="0"/>
            <a:endParaRPr lang="en-US" sz="1800" dirty="0"/>
          </a:p>
          <a:p>
            <a:r>
              <a:rPr lang="en-US" sz="1800" b="1" dirty="0"/>
              <a:t>Paraphrase </a:t>
            </a:r>
            <a:r>
              <a:rPr lang="en-US" sz="1800" dirty="0"/>
              <a:t>Some people do not put their location, former school, personality, </a:t>
            </a:r>
            <a:r>
              <a:rPr lang="en-US" sz="1800" dirty="0" smtClean="0"/>
              <a:t>sexual orientation, </a:t>
            </a:r>
            <a:r>
              <a:rPr lang="en-US" sz="1800" dirty="0"/>
              <a:t>or depressed feelings on their profiles, but </a:t>
            </a:r>
            <a:r>
              <a:rPr lang="en-US" sz="1800" dirty="0" smtClean="0"/>
              <a:t>it can be figured out by algorithms (</a:t>
            </a:r>
            <a:r>
              <a:rPr lang="en-US" sz="1800" dirty="0"/>
              <a:t>ProCon.org, 2018b).</a:t>
            </a:r>
          </a:p>
          <a:p>
            <a:pPr marL="114300" indent="0">
              <a:buNone/>
            </a:pPr>
            <a:r>
              <a:rPr lang="en-US" dirty="0"/>
              <a:t> </a:t>
            </a:r>
            <a:r>
              <a:rPr lang="en-US" b="1" dirty="0" smtClean="0"/>
              <a:t>Strategies</a:t>
            </a:r>
            <a:r>
              <a:rPr lang="en-US" b="1" dirty="0"/>
              <a:t>:</a:t>
            </a:r>
            <a:r>
              <a:rPr lang="en-US" dirty="0"/>
              <a:t>           </a:t>
            </a:r>
            <a:endParaRPr lang="en-US" dirty="0" smtClean="0"/>
          </a:p>
          <a:p>
            <a:r>
              <a:rPr lang="en-US" sz="2000" b="1" dirty="0" smtClean="0"/>
              <a:t>  passive – active    algorithms can  </a:t>
            </a:r>
            <a:r>
              <a:rPr lang="en-US" sz="2000" b="1" dirty="0" smtClean="0">
                <a:sym typeface="Wingdings" panose="05000000000000000000" pitchFamily="2" charset="2"/>
              </a:rPr>
              <a:t> </a:t>
            </a:r>
            <a:r>
              <a:rPr lang="en-US" sz="2000" b="1" dirty="0" smtClean="0">
                <a:solidFill>
                  <a:srgbClr val="FF0000"/>
                </a:solidFill>
                <a:sym typeface="Wingdings" panose="05000000000000000000" pitchFamily="2" charset="2"/>
              </a:rPr>
              <a:t>identified through </a:t>
            </a:r>
            <a:endParaRPr lang="en-US" sz="2000" b="1" dirty="0" smtClean="0">
              <a:solidFill>
                <a:srgbClr val="FF0000"/>
              </a:solidFill>
            </a:endParaRPr>
          </a:p>
          <a:p>
            <a:r>
              <a:rPr lang="en-US" sz="2000" b="1" dirty="0" smtClean="0"/>
              <a:t> </a:t>
            </a:r>
            <a:r>
              <a:rPr lang="en-US" sz="2000" b="1" dirty="0"/>
              <a:t>synonyms   </a:t>
            </a:r>
            <a:r>
              <a:rPr lang="en-US" sz="2000" b="1" dirty="0" smtClean="0"/>
              <a:t> </a:t>
            </a:r>
            <a:r>
              <a:rPr lang="en-US" sz="2000" b="1" dirty="0" smtClean="0">
                <a:solidFill>
                  <a:schemeClr val="accent4">
                    <a:lumMod val="75000"/>
                  </a:schemeClr>
                </a:solidFill>
              </a:rPr>
              <a:t>where you live </a:t>
            </a:r>
            <a:r>
              <a:rPr lang="en-US" sz="2000" b="1" dirty="0" smtClean="0">
                <a:solidFill>
                  <a:schemeClr val="accent4">
                    <a:lumMod val="75000"/>
                  </a:schemeClr>
                </a:solidFill>
                <a:sym typeface="Wingdings" panose="05000000000000000000" pitchFamily="2" charset="2"/>
              </a:rPr>
              <a:t> location,</a:t>
            </a:r>
            <a:r>
              <a:rPr lang="en-US" sz="2000" b="1" dirty="0" smtClean="0">
                <a:sym typeface="Wingdings" panose="05000000000000000000" pitchFamily="2" charset="2"/>
              </a:rPr>
              <a:t> </a:t>
            </a:r>
            <a:r>
              <a:rPr lang="en-US" sz="2000" b="1" dirty="0" err="1" smtClean="0">
                <a:sym typeface="Wingdings" panose="05000000000000000000" pitchFamily="2" charset="2"/>
              </a:rPr>
              <a:t>etc</a:t>
            </a:r>
            <a:endParaRPr lang="en-US" sz="2000" b="1" dirty="0" smtClean="0"/>
          </a:p>
          <a:p>
            <a:r>
              <a:rPr lang="en-US" sz="2000" b="1" dirty="0" smtClean="0"/>
              <a:t>idea </a:t>
            </a:r>
            <a:r>
              <a:rPr lang="en-US" sz="2000" b="1" dirty="0"/>
              <a:t>order </a:t>
            </a:r>
          </a:p>
          <a:p>
            <a:r>
              <a:rPr lang="en-US" sz="2000" b="1" dirty="0" smtClean="0"/>
              <a:t>Transitions   </a:t>
            </a:r>
            <a:r>
              <a:rPr lang="en-US" sz="2000" b="1" dirty="0" smtClean="0">
                <a:solidFill>
                  <a:srgbClr val="C00000"/>
                </a:solidFill>
              </a:rPr>
              <a:t>Even if  </a:t>
            </a:r>
            <a:r>
              <a:rPr lang="en-US" sz="2000" b="1" dirty="0" smtClean="0">
                <a:solidFill>
                  <a:srgbClr val="C00000"/>
                </a:solidFill>
                <a:sym typeface="Wingdings" panose="05000000000000000000" pitchFamily="2" charset="2"/>
              </a:rPr>
              <a:t> </a:t>
            </a:r>
            <a:r>
              <a:rPr lang="en-US" sz="2000" b="1" dirty="0" smtClean="0">
                <a:solidFill>
                  <a:srgbClr val="C00000"/>
                </a:solidFill>
              </a:rPr>
              <a:t> but   </a:t>
            </a:r>
          </a:p>
          <a:p>
            <a:r>
              <a:rPr lang="en-US" sz="2000" b="1" dirty="0" smtClean="0">
                <a:sym typeface="Wingdings" panose="05000000000000000000" pitchFamily="2" charset="2"/>
              </a:rPr>
              <a:t>Kept </a:t>
            </a:r>
            <a:r>
              <a:rPr lang="en-US" sz="2000" b="1" dirty="0" smtClean="0">
                <a:solidFill>
                  <a:srgbClr val="FFC000"/>
                </a:solidFill>
                <a:sym typeface="Wingdings" panose="05000000000000000000" pitchFamily="2" charset="2"/>
              </a:rPr>
              <a:t>sexual orientation </a:t>
            </a:r>
            <a:r>
              <a:rPr lang="en-US" sz="2000" b="1" dirty="0" smtClean="0">
                <a:sym typeface="Wingdings" panose="05000000000000000000" pitchFamily="2" charset="2"/>
              </a:rPr>
              <a:t> a complex term, hard to change</a:t>
            </a:r>
          </a:p>
        </p:txBody>
      </p:sp>
      <p:sp>
        <p:nvSpPr>
          <p:cNvPr id="4" name="Slide Number Placeholder 3"/>
          <p:cNvSpPr>
            <a:spLocks noGrp="1"/>
          </p:cNvSpPr>
          <p:nvPr>
            <p:ph type="sldNum" sz="quarter" idx="12"/>
          </p:nvPr>
        </p:nvSpPr>
        <p:spPr/>
        <p:txBody>
          <a:bodyPr/>
          <a:lstStyle/>
          <a:p>
            <a:fld id="{3FEBF227-96DE-43F6-8BB4-541A9608B3E3}" type="slidenum">
              <a:rPr lang="en-US" smtClean="0"/>
              <a:pPr/>
              <a:t>29</a:t>
            </a:fld>
            <a:endParaRPr lang="en-US"/>
          </a:p>
        </p:txBody>
      </p:sp>
    </p:spTree>
    <p:extLst>
      <p:ext uri="{BB962C8B-B14F-4D97-AF65-F5344CB8AC3E}">
        <p14:creationId xmlns:p14="http://schemas.microsoft.com/office/powerpoint/2010/main" val="1137088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8098"/>
          </a:xfrm>
        </p:spPr>
        <p:txBody>
          <a:bodyPr/>
          <a:lstStyle/>
          <a:p>
            <a:r>
              <a:rPr lang="en-US" sz="2000" b="1" dirty="0" smtClean="0">
                <a:latin typeface="+mn-lt"/>
              </a:rPr>
              <a:t>Paraphrasing  Skills Preview</a:t>
            </a:r>
            <a:endParaRPr lang="ru-RU" sz="2000" b="1" dirty="0">
              <a:latin typeface="+mn-lt"/>
            </a:endParaRPr>
          </a:p>
        </p:txBody>
      </p:sp>
      <p:sp>
        <p:nvSpPr>
          <p:cNvPr id="3" name="Content Placeholder 2"/>
          <p:cNvSpPr>
            <a:spLocks noGrp="1"/>
          </p:cNvSpPr>
          <p:nvPr>
            <p:ph idx="1"/>
          </p:nvPr>
        </p:nvSpPr>
        <p:spPr>
          <a:xfrm>
            <a:off x="457200" y="1268760"/>
            <a:ext cx="7620000" cy="5132040"/>
          </a:xfrm>
        </p:spPr>
        <p:txBody>
          <a:bodyPr>
            <a:normAutofit/>
          </a:bodyPr>
          <a:lstStyle/>
          <a:p>
            <a:pPr marL="0" indent="0">
              <a:buNone/>
            </a:pPr>
            <a:r>
              <a:rPr lang="en-US" sz="2800" b="1" dirty="0" smtClean="0"/>
              <a:t>Discuss with a partner &amp; put notes on your handout</a:t>
            </a:r>
            <a:r>
              <a:rPr lang="en-US" sz="3600" b="1" dirty="0" smtClean="0"/>
              <a:t>:</a:t>
            </a:r>
          </a:p>
          <a:p>
            <a:pPr marL="0" indent="0">
              <a:buNone/>
            </a:pPr>
            <a:endParaRPr lang="en-US" sz="2000" b="1" dirty="0" smtClean="0"/>
          </a:p>
          <a:p>
            <a:r>
              <a:rPr lang="en-US" sz="3600" b="1" dirty="0" smtClean="0"/>
              <a:t>What </a:t>
            </a:r>
            <a:r>
              <a:rPr lang="en-US" sz="3600" dirty="0" smtClean="0"/>
              <a:t>is paraphrasing?</a:t>
            </a:r>
          </a:p>
          <a:p>
            <a:r>
              <a:rPr lang="en-US" sz="3600" b="1" dirty="0" smtClean="0"/>
              <a:t>When </a:t>
            </a:r>
            <a:r>
              <a:rPr lang="en-US" sz="3600" dirty="0" smtClean="0"/>
              <a:t>do we paraphrase?</a:t>
            </a:r>
          </a:p>
          <a:p>
            <a:r>
              <a:rPr lang="en-US" sz="3600" b="1" dirty="0" smtClean="0"/>
              <a:t>Why </a:t>
            </a:r>
            <a:r>
              <a:rPr lang="en-US" sz="3600" dirty="0" smtClean="0"/>
              <a:t>do we paraphrase?</a:t>
            </a:r>
          </a:p>
          <a:p>
            <a:r>
              <a:rPr lang="en-US" sz="3600" b="1" dirty="0" smtClean="0"/>
              <a:t>How </a:t>
            </a:r>
            <a:r>
              <a:rPr lang="en-US" sz="3600" dirty="0" smtClean="0"/>
              <a:t>do we paraphrase? </a:t>
            </a:r>
            <a:endParaRPr lang="en-US" sz="3600" dirty="0"/>
          </a:p>
          <a:p>
            <a:pPr marL="0" indent="0">
              <a:buNone/>
            </a:pPr>
            <a:r>
              <a:rPr lang="en-US" sz="3600" b="1" dirty="0"/>
              <a:t>	</a:t>
            </a:r>
            <a:r>
              <a:rPr lang="en-US" sz="3600" b="1" dirty="0" smtClean="0"/>
              <a:t>List at least 7 strategies for “how”</a:t>
            </a:r>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a:t>
            </a:fld>
            <a:endParaRPr lang="en-US"/>
          </a:p>
        </p:txBody>
      </p:sp>
    </p:spTree>
    <p:extLst>
      <p:ext uri="{BB962C8B-B14F-4D97-AF65-F5344CB8AC3E}">
        <p14:creationId xmlns:p14="http://schemas.microsoft.com/office/powerpoint/2010/main" val="18834964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latin typeface="+mn-lt"/>
              </a:rPr>
              <a:t>Evaluating Paraphrases  </a:t>
            </a:r>
            <a:r>
              <a:rPr lang="en-US" sz="3600" dirty="0" smtClean="0">
                <a:latin typeface="+mn-lt"/>
              </a:rPr>
              <a:t> Example</a:t>
            </a:r>
            <a:endParaRPr lang="en-US" sz="3600" b="1" dirty="0">
              <a:latin typeface="+mn-lt"/>
            </a:endParaRPr>
          </a:p>
        </p:txBody>
      </p:sp>
      <p:sp>
        <p:nvSpPr>
          <p:cNvPr id="3" name="Content Placeholder 2"/>
          <p:cNvSpPr>
            <a:spLocks noGrp="1"/>
          </p:cNvSpPr>
          <p:nvPr>
            <p:ph idx="1"/>
          </p:nvPr>
        </p:nvSpPr>
        <p:spPr/>
        <p:txBody>
          <a:bodyPr>
            <a:noAutofit/>
          </a:bodyPr>
          <a:lstStyle/>
          <a:p>
            <a:pPr marL="114300" indent="0">
              <a:buNone/>
            </a:pPr>
            <a:r>
              <a:rPr lang="en-US" sz="3600" b="1" dirty="0" smtClean="0"/>
              <a:t>For the example and 3 poor paraphrases:  </a:t>
            </a:r>
          </a:p>
          <a:p>
            <a:pPr marL="114300" indent="0">
              <a:buNone/>
            </a:pPr>
            <a:endParaRPr lang="en-US" sz="3600" b="1" dirty="0" smtClean="0"/>
          </a:p>
          <a:p>
            <a:r>
              <a:rPr lang="en-US" sz="3600" dirty="0"/>
              <a:t>Thought groups are not shown</a:t>
            </a:r>
          </a:p>
          <a:p>
            <a:r>
              <a:rPr lang="en-US" sz="3600" dirty="0" smtClean="0"/>
              <a:t>Just the possible problems will be shown on the “suggested analysis” slides.</a:t>
            </a:r>
            <a:r>
              <a:rPr lang="en-US" sz="3600" dirty="0"/>
              <a:t> </a:t>
            </a:r>
            <a:endParaRPr lang="en-US" sz="3600" dirty="0" smtClean="0"/>
          </a:p>
          <a:p>
            <a:pPr marL="114300" indent="0">
              <a:buNone/>
            </a:pPr>
            <a:endParaRPr lang="en-US" sz="3600" dirty="0"/>
          </a:p>
          <a:p>
            <a:endParaRPr lang="en-US" sz="2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30</a:t>
            </a:fld>
            <a:endParaRPr lang="en-US"/>
          </a:p>
        </p:txBody>
      </p:sp>
    </p:spTree>
    <p:extLst>
      <p:ext uri="{BB962C8B-B14F-4D97-AF65-F5344CB8AC3E}">
        <p14:creationId xmlns:p14="http://schemas.microsoft.com/office/powerpoint/2010/main" val="33662310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Suggested  Analysis - Example</a:t>
            </a:r>
            <a:endParaRPr lang="en-US" sz="3600" dirty="0"/>
          </a:p>
        </p:txBody>
      </p:sp>
      <p:sp>
        <p:nvSpPr>
          <p:cNvPr id="3" name="Content Placeholder 2"/>
          <p:cNvSpPr>
            <a:spLocks noGrp="1"/>
          </p:cNvSpPr>
          <p:nvPr>
            <p:ph idx="1"/>
          </p:nvPr>
        </p:nvSpPr>
        <p:spPr/>
        <p:txBody>
          <a:bodyPr>
            <a:noAutofit/>
          </a:bodyPr>
          <a:lstStyle/>
          <a:p>
            <a:r>
              <a:rPr lang="en-US" sz="1800" b="1" dirty="0"/>
              <a:t>Origina</a:t>
            </a:r>
            <a:r>
              <a:rPr lang="en-US" sz="1800" dirty="0"/>
              <a:t>l “</a:t>
            </a:r>
            <a:r>
              <a:rPr lang="en-US" sz="1800" dirty="0">
                <a:solidFill>
                  <a:srgbClr val="FF0000"/>
                </a:solidFill>
              </a:rPr>
              <a:t>Around seven out of ten Americans  </a:t>
            </a:r>
            <a:r>
              <a:rPr lang="en-US" sz="1800" dirty="0"/>
              <a:t>use social networking sites such as Facebook, Instagram, Twitter, LinkedIn, and Pinterest, as of 2018, up from 26% in 2008” (ProCon.org, 2018a). </a:t>
            </a:r>
          </a:p>
          <a:p>
            <a:r>
              <a:rPr lang="en-US" sz="1800" dirty="0"/>
              <a:t> </a:t>
            </a:r>
          </a:p>
          <a:p>
            <a:r>
              <a:rPr lang="en-US" sz="1800" b="1" dirty="0"/>
              <a:t>Paraphrase  </a:t>
            </a:r>
            <a:r>
              <a:rPr lang="en-US" sz="1800" dirty="0">
                <a:solidFill>
                  <a:srgbClr val="FF0000"/>
                </a:solidFill>
              </a:rPr>
              <a:t>Around seven out of ten Americans </a:t>
            </a:r>
            <a:r>
              <a:rPr lang="en-US" sz="1800" dirty="0"/>
              <a:t>use social networking sites. The population of Americans grew 26% from 2008 – 2018</a:t>
            </a:r>
            <a:r>
              <a:rPr lang="en-US" sz="2800" dirty="0"/>
              <a:t>.</a:t>
            </a:r>
            <a:r>
              <a:rPr lang="en-US" sz="2800" b="1" dirty="0"/>
              <a:t>  </a:t>
            </a:r>
            <a:endParaRPr lang="en-US" sz="2800" dirty="0"/>
          </a:p>
          <a:p>
            <a:pPr marL="114300" indent="0">
              <a:buNone/>
            </a:pPr>
            <a:r>
              <a:rPr lang="en-US" sz="2800" dirty="0"/>
              <a:t> </a:t>
            </a:r>
          </a:p>
          <a:p>
            <a:r>
              <a:rPr lang="en-US" sz="2800" b="1" dirty="0"/>
              <a:t>Problems  </a:t>
            </a:r>
            <a:r>
              <a:rPr lang="en-US" sz="2800" b="1" dirty="0">
                <a:solidFill>
                  <a:srgbClr val="FF0000"/>
                </a:solidFill>
              </a:rPr>
              <a:t>plagiarized </a:t>
            </a:r>
            <a:r>
              <a:rPr lang="en-US" sz="2800" dirty="0"/>
              <a:t>– 4+ words </a:t>
            </a:r>
            <a:r>
              <a:rPr lang="en-US" sz="2800" dirty="0" smtClean="0"/>
              <a:t>copied</a:t>
            </a:r>
          </a:p>
          <a:p>
            <a:r>
              <a:rPr lang="en-US" sz="2800" b="1" dirty="0" smtClean="0"/>
              <a:t> </a:t>
            </a:r>
            <a:r>
              <a:rPr lang="en-US" sz="2800" b="1" dirty="0"/>
              <a:t>Wrong info </a:t>
            </a:r>
            <a:r>
              <a:rPr lang="en-US" sz="2800" dirty="0"/>
              <a:t>– </a:t>
            </a:r>
            <a:r>
              <a:rPr lang="en-US" sz="2800" dirty="0" smtClean="0"/>
              <a:t>not population grew</a:t>
            </a:r>
            <a:r>
              <a:rPr lang="en-US" sz="2800" dirty="0" smtClean="0">
                <a:sym typeface="Wingdings" panose="05000000000000000000" pitchFamily="2" charset="2"/>
              </a:rPr>
              <a:t></a:t>
            </a:r>
            <a:r>
              <a:rPr lang="en-US" sz="2800" dirty="0" smtClean="0"/>
              <a:t> users  grew</a:t>
            </a:r>
          </a:p>
          <a:p>
            <a:r>
              <a:rPr lang="en-US" sz="2800" dirty="0" smtClean="0"/>
              <a:t> </a:t>
            </a:r>
            <a:r>
              <a:rPr lang="en-US" sz="2800" b="1" dirty="0"/>
              <a:t>No source </a:t>
            </a:r>
            <a:r>
              <a:rPr lang="en-US" sz="2800" b="1" dirty="0" smtClean="0"/>
              <a:t> </a:t>
            </a:r>
            <a:r>
              <a:rPr lang="en-US" sz="2800" b="1" dirty="0" smtClean="0">
                <a:sym typeface="Wingdings" panose="05000000000000000000" pitchFamily="2" charset="2"/>
              </a:rPr>
              <a:t>  </a:t>
            </a:r>
            <a:r>
              <a:rPr lang="en-US" sz="2800" dirty="0" smtClean="0">
                <a:sym typeface="Wingdings" panose="05000000000000000000" pitchFamily="2" charset="2"/>
              </a:rPr>
              <a:t>(ProCon.org, 2018b)</a:t>
            </a:r>
            <a:endParaRPr lang="en-US" sz="2800" dirty="0" smtClean="0"/>
          </a:p>
          <a:p>
            <a:r>
              <a:rPr lang="en-US" sz="2400" dirty="0" smtClean="0"/>
              <a:t> ?Important?  </a:t>
            </a:r>
            <a:r>
              <a:rPr lang="en-US" sz="2400" b="1" dirty="0" smtClean="0"/>
              <a:t>missed </a:t>
            </a:r>
            <a:r>
              <a:rPr lang="en-US" sz="2400" b="1" dirty="0"/>
              <a:t>info </a:t>
            </a:r>
            <a:r>
              <a:rPr lang="en-US" sz="2400" dirty="0" smtClean="0"/>
              <a:t>–  “at </a:t>
            </a:r>
            <a:r>
              <a:rPr lang="en-US" sz="2400" dirty="0"/>
              <a:t>least 5 kinds of </a:t>
            </a:r>
            <a:r>
              <a:rPr lang="en-US" sz="2400" dirty="0" err="1" smtClean="0"/>
              <a:t>s__m</a:t>
            </a:r>
            <a:r>
              <a:rPr lang="en-US" sz="2400" dirty="0" smtClean="0"/>
              <a:t>__” </a:t>
            </a:r>
            <a:endParaRPr lang="en-US" sz="2400" dirty="0"/>
          </a:p>
          <a:p>
            <a:endParaRPr lang="en-US" sz="2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31</a:t>
            </a:fld>
            <a:endParaRPr lang="en-US"/>
          </a:p>
        </p:txBody>
      </p:sp>
    </p:spTree>
    <p:extLst>
      <p:ext uri="{BB962C8B-B14F-4D97-AF65-F5344CB8AC3E}">
        <p14:creationId xmlns:p14="http://schemas.microsoft.com/office/powerpoint/2010/main" val="1410173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1. Suggested Analysis</a:t>
            </a:r>
            <a:endParaRPr lang="en-US" sz="3600" dirty="0"/>
          </a:p>
        </p:txBody>
      </p:sp>
      <p:sp>
        <p:nvSpPr>
          <p:cNvPr id="3" name="Content Placeholder 2"/>
          <p:cNvSpPr>
            <a:spLocks noGrp="1"/>
          </p:cNvSpPr>
          <p:nvPr>
            <p:ph idx="1"/>
          </p:nvPr>
        </p:nvSpPr>
        <p:spPr>
          <a:xfrm>
            <a:off x="467544" y="1556792"/>
            <a:ext cx="7620000" cy="4800600"/>
          </a:xfrm>
        </p:spPr>
        <p:txBody>
          <a:bodyPr>
            <a:normAutofit fontScale="92500"/>
          </a:bodyPr>
          <a:lstStyle/>
          <a:p>
            <a:pPr lvl="0"/>
            <a:r>
              <a:rPr lang="en-US" sz="1800" b="1" dirty="0"/>
              <a:t>Original </a:t>
            </a:r>
            <a:r>
              <a:rPr lang="en-US" sz="1800" dirty="0"/>
              <a:t>“On social media sites, users may develop </a:t>
            </a:r>
            <a:r>
              <a:rPr lang="en-US" sz="1800" b="1" dirty="0">
                <a:solidFill>
                  <a:srgbClr val="FF0000"/>
                </a:solidFill>
              </a:rPr>
              <a:t>biographical profiles</a:t>
            </a:r>
            <a:r>
              <a:rPr lang="en-US" sz="1800" dirty="0"/>
              <a:t>, communicate with </a:t>
            </a:r>
            <a:r>
              <a:rPr lang="en-US" sz="1800" b="1" dirty="0">
                <a:solidFill>
                  <a:srgbClr val="FF0000"/>
                </a:solidFill>
              </a:rPr>
              <a:t>friends and </a:t>
            </a:r>
            <a:r>
              <a:rPr lang="en-US" sz="1800" dirty="0"/>
              <a:t>strangers, do research, and share thoughts, photos, music, links, and more” (ProCon.org, 2018a).</a:t>
            </a:r>
          </a:p>
          <a:p>
            <a:r>
              <a:rPr lang="en-US" sz="1800" dirty="0"/>
              <a:t> </a:t>
            </a:r>
          </a:p>
          <a:p>
            <a:r>
              <a:rPr lang="en-US" sz="1800" b="1" dirty="0"/>
              <a:t>Paraphrase   </a:t>
            </a:r>
            <a:r>
              <a:rPr lang="en-US" sz="1800" dirty="0"/>
              <a:t> Users can do plenty of things on social media even communicate with strangers, </a:t>
            </a:r>
            <a:r>
              <a:rPr lang="en-US" sz="1800" b="1" dirty="0">
                <a:solidFill>
                  <a:srgbClr val="7030A0"/>
                </a:solidFill>
              </a:rPr>
              <a:t>share the moment, </a:t>
            </a:r>
            <a:r>
              <a:rPr lang="en-US" sz="1800" b="1" dirty="0" smtClean="0">
                <a:solidFill>
                  <a:srgbClr val="7030A0"/>
                </a:solidFill>
              </a:rPr>
              <a:t>selfies</a:t>
            </a:r>
            <a:r>
              <a:rPr lang="en-US" sz="1800" b="1" dirty="0">
                <a:solidFill>
                  <a:srgbClr val="7030A0"/>
                </a:solidFill>
              </a:rPr>
              <a:t>, </a:t>
            </a:r>
            <a:r>
              <a:rPr lang="en-US" sz="1800" dirty="0"/>
              <a:t>links and more (ProCon.org, 2018a</a:t>
            </a:r>
            <a:r>
              <a:rPr lang="en-US" dirty="0"/>
              <a:t>).</a:t>
            </a:r>
          </a:p>
          <a:p>
            <a:r>
              <a:rPr lang="en-US" dirty="0"/>
              <a:t> </a:t>
            </a:r>
          </a:p>
          <a:p>
            <a:pPr marL="114300" indent="0">
              <a:buNone/>
            </a:pPr>
            <a:r>
              <a:rPr lang="en-US" b="1" dirty="0"/>
              <a:t>Problems</a:t>
            </a:r>
            <a:r>
              <a:rPr lang="en-US" dirty="0"/>
              <a:t> </a:t>
            </a:r>
            <a:endParaRPr lang="en-US" dirty="0" smtClean="0"/>
          </a:p>
          <a:p>
            <a:r>
              <a:rPr lang="en-US" b="1" dirty="0" smtClean="0">
                <a:solidFill>
                  <a:srgbClr val="0070C0"/>
                </a:solidFill>
              </a:rPr>
              <a:t>Order of ideas </a:t>
            </a:r>
            <a:r>
              <a:rPr lang="en-US" b="1" dirty="0" smtClean="0"/>
              <a:t>– too close to the original</a:t>
            </a:r>
          </a:p>
          <a:p>
            <a:r>
              <a:rPr lang="en-US" b="1" dirty="0" smtClean="0">
                <a:solidFill>
                  <a:srgbClr val="FF0000"/>
                </a:solidFill>
              </a:rPr>
              <a:t>Missing </a:t>
            </a:r>
            <a:r>
              <a:rPr lang="en-US" b="1" dirty="0">
                <a:solidFill>
                  <a:srgbClr val="FF0000"/>
                </a:solidFill>
              </a:rPr>
              <a:t>info </a:t>
            </a:r>
            <a:r>
              <a:rPr lang="en-US" b="1" dirty="0"/>
              <a:t>– profiles, friends </a:t>
            </a:r>
            <a:r>
              <a:rPr lang="en-US" b="1" dirty="0" smtClean="0"/>
              <a:t>, research BUT had </a:t>
            </a:r>
            <a:r>
              <a:rPr lang="en-US" b="1" dirty="0" smtClean="0">
                <a:solidFill>
                  <a:srgbClr val="FF0000"/>
                </a:solidFill>
              </a:rPr>
              <a:t>“and more”</a:t>
            </a:r>
          </a:p>
          <a:p>
            <a:r>
              <a:rPr lang="en-US" b="1" dirty="0" smtClean="0">
                <a:solidFill>
                  <a:srgbClr val="7030A0"/>
                </a:solidFill>
              </a:rPr>
              <a:t>Added/ changed info </a:t>
            </a:r>
            <a:r>
              <a:rPr lang="en-US" b="1" dirty="0" smtClean="0"/>
              <a:t>-   selfies </a:t>
            </a:r>
            <a:r>
              <a:rPr lang="en-US" b="1" dirty="0"/>
              <a:t>– Original </a:t>
            </a:r>
            <a:r>
              <a:rPr lang="en-US" b="1" dirty="0" smtClean="0"/>
              <a:t>used “</a:t>
            </a:r>
            <a:r>
              <a:rPr lang="en-US" b="1" dirty="0"/>
              <a:t>photos” </a:t>
            </a:r>
            <a:endParaRPr lang="en-US" b="1" dirty="0" smtClean="0"/>
          </a:p>
          <a:p>
            <a:pPr marL="114300" indent="0">
              <a:buNone/>
            </a:pPr>
            <a:r>
              <a:rPr lang="en-US" b="1" dirty="0" smtClean="0"/>
              <a:t>	What does “share the moment” mean?</a:t>
            </a:r>
            <a:endParaRPr lang="en-US" b="1" dirty="0"/>
          </a:p>
          <a:p>
            <a:pPr marL="114300" indent="0">
              <a:buNone/>
            </a:pPr>
            <a:r>
              <a:rPr lang="en-US" dirty="0" smtClean="0"/>
              <a:t>	</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32</a:t>
            </a:fld>
            <a:endParaRPr lang="en-US"/>
          </a:p>
        </p:txBody>
      </p:sp>
    </p:spTree>
    <p:extLst>
      <p:ext uri="{BB962C8B-B14F-4D97-AF65-F5344CB8AC3E}">
        <p14:creationId xmlns:p14="http://schemas.microsoft.com/office/powerpoint/2010/main" val="24657007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2. Suggested Analysis</a:t>
            </a:r>
            <a:endParaRPr lang="en-US" sz="3600" dirty="0"/>
          </a:p>
        </p:txBody>
      </p:sp>
      <p:sp>
        <p:nvSpPr>
          <p:cNvPr id="3" name="Content Placeholder 2"/>
          <p:cNvSpPr>
            <a:spLocks noGrp="1"/>
          </p:cNvSpPr>
          <p:nvPr>
            <p:ph idx="1"/>
          </p:nvPr>
        </p:nvSpPr>
        <p:spPr>
          <a:xfrm>
            <a:off x="457200" y="1196752"/>
            <a:ext cx="7620000" cy="5204048"/>
          </a:xfrm>
        </p:spPr>
        <p:txBody>
          <a:bodyPr>
            <a:normAutofit lnSpcReduction="10000"/>
          </a:bodyPr>
          <a:lstStyle/>
          <a:p>
            <a:pPr lvl="0"/>
            <a:r>
              <a:rPr lang="en-US" sz="1800" b="1" dirty="0"/>
              <a:t>Original “</a:t>
            </a:r>
            <a:r>
              <a:rPr lang="en-US" sz="1800" dirty="0"/>
              <a:t>Proponents of social networking sites say that the online communities promote increased </a:t>
            </a:r>
            <a:r>
              <a:rPr lang="en-US" sz="1800" b="1" dirty="0">
                <a:solidFill>
                  <a:srgbClr val="0070C0"/>
                </a:solidFill>
              </a:rPr>
              <a:t>interaction with friends and family</a:t>
            </a:r>
            <a:r>
              <a:rPr lang="en-US" sz="1800" dirty="0"/>
              <a:t>; offer </a:t>
            </a:r>
            <a:r>
              <a:rPr lang="en-US" sz="1800" b="1" dirty="0">
                <a:solidFill>
                  <a:srgbClr val="0070C0"/>
                </a:solidFill>
              </a:rPr>
              <a:t>teachers, librarians, and students </a:t>
            </a:r>
            <a:r>
              <a:rPr lang="en-US" sz="1800" dirty="0"/>
              <a:t>valuable access to educational support and materials; facilitate social and political change; and disseminate useful information rapidly” (ProCon.org, 2018a).</a:t>
            </a:r>
          </a:p>
          <a:p>
            <a:r>
              <a:rPr lang="en-US" sz="1800" dirty="0"/>
              <a:t> </a:t>
            </a:r>
          </a:p>
          <a:p>
            <a:r>
              <a:rPr lang="en-US" sz="1800" b="1" dirty="0"/>
              <a:t>Paraphrase  </a:t>
            </a:r>
            <a:r>
              <a:rPr lang="en-US" sz="1800" dirty="0"/>
              <a:t> Online communities help to develop </a:t>
            </a:r>
            <a:r>
              <a:rPr lang="en-US" sz="1800" b="1" dirty="0">
                <a:solidFill>
                  <a:srgbClr val="0070C0"/>
                </a:solidFill>
              </a:rPr>
              <a:t>interaction with family and friends</a:t>
            </a:r>
            <a:r>
              <a:rPr lang="en-US" sz="1800" dirty="0"/>
              <a:t>, provide educational support and materials for </a:t>
            </a:r>
            <a:r>
              <a:rPr lang="en-US" sz="1800" b="1" dirty="0">
                <a:solidFill>
                  <a:srgbClr val="0070C0"/>
                </a:solidFill>
              </a:rPr>
              <a:t>teachers, librarians and students, </a:t>
            </a:r>
            <a:r>
              <a:rPr lang="en-US" sz="1800" dirty="0"/>
              <a:t>change social and political life as well as give out information quickly and easily according to the supporters of social media sites</a:t>
            </a:r>
            <a:r>
              <a:rPr lang="en-US" sz="1900" dirty="0"/>
              <a:t>.  </a:t>
            </a:r>
          </a:p>
          <a:p>
            <a:pPr marL="114300" indent="0">
              <a:buNone/>
            </a:pPr>
            <a:r>
              <a:rPr lang="en-US" dirty="0"/>
              <a:t> </a:t>
            </a:r>
          </a:p>
          <a:p>
            <a:r>
              <a:rPr lang="en-US" b="1" dirty="0" smtClean="0">
                <a:solidFill>
                  <a:srgbClr val="7030A0"/>
                </a:solidFill>
              </a:rPr>
              <a:t>Order of ideas </a:t>
            </a:r>
            <a:r>
              <a:rPr lang="en-US" b="1" dirty="0" smtClean="0"/>
              <a:t>- exact </a:t>
            </a:r>
            <a:r>
              <a:rPr lang="en-US" b="1" dirty="0"/>
              <a:t>same order </a:t>
            </a:r>
          </a:p>
          <a:p>
            <a:r>
              <a:rPr lang="en-US" b="1" dirty="0" smtClean="0">
                <a:solidFill>
                  <a:srgbClr val="0070C0"/>
                </a:solidFill>
              </a:rPr>
              <a:t>Plagiarism</a:t>
            </a:r>
            <a:r>
              <a:rPr lang="en-US" b="1" dirty="0" smtClean="0"/>
              <a:t> - some </a:t>
            </a:r>
            <a:r>
              <a:rPr lang="en-US" b="1" dirty="0"/>
              <a:t>parts </a:t>
            </a:r>
            <a:r>
              <a:rPr lang="en-US" b="1" dirty="0" smtClean="0"/>
              <a:t>have 4</a:t>
            </a:r>
            <a:r>
              <a:rPr lang="en-US" b="1" dirty="0"/>
              <a:t>+ </a:t>
            </a:r>
            <a:r>
              <a:rPr lang="en-US" b="1" dirty="0" smtClean="0"/>
              <a:t>words copied</a:t>
            </a:r>
          </a:p>
          <a:p>
            <a:r>
              <a:rPr lang="en-US" b="1" dirty="0" smtClean="0">
                <a:solidFill>
                  <a:srgbClr val="FF0000"/>
                </a:solidFill>
              </a:rPr>
              <a:t>not </a:t>
            </a:r>
            <a:r>
              <a:rPr lang="en-US" b="1" dirty="0">
                <a:solidFill>
                  <a:srgbClr val="FF0000"/>
                </a:solidFill>
              </a:rPr>
              <a:t>enough synonyms </a:t>
            </a:r>
          </a:p>
          <a:p>
            <a:r>
              <a:rPr lang="en-US" b="1" dirty="0" smtClean="0"/>
              <a:t>Style? according </a:t>
            </a:r>
            <a:r>
              <a:rPr lang="en-US" b="1" dirty="0"/>
              <a:t>to – would work better in the </a:t>
            </a:r>
            <a:r>
              <a:rPr lang="en-US" b="1" dirty="0" smtClean="0"/>
              <a:t>front.</a:t>
            </a:r>
          </a:p>
          <a:p>
            <a:r>
              <a:rPr lang="en-US" b="1" dirty="0" smtClean="0"/>
              <a:t>No source</a:t>
            </a:r>
            <a:endParaRPr lang="en-US" dirty="0"/>
          </a:p>
          <a:p>
            <a:pPr marL="114300" indent="0">
              <a:buNone/>
            </a:pP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33</a:t>
            </a:fld>
            <a:endParaRPr lang="en-US"/>
          </a:p>
        </p:txBody>
      </p:sp>
    </p:spTree>
    <p:extLst>
      <p:ext uri="{BB962C8B-B14F-4D97-AF65-F5344CB8AC3E}">
        <p14:creationId xmlns:p14="http://schemas.microsoft.com/office/powerpoint/2010/main" val="38950932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490066"/>
          </a:xfrm>
        </p:spPr>
        <p:txBody>
          <a:bodyPr/>
          <a:lstStyle/>
          <a:p>
            <a:r>
              <a:rPr lang="en-US" sz="2800" dirty="0" smtClean="0"/>
              <a:t>3. Suggested Analysis</a:t>
            </a:r>
            <a:endParaRPr lang="en-US" sz="2800" dirty="0"/>
          </a:p>
        </p:txBody>
      </p:sp>
      <p:sp>
        <p:nvSpPr>
          <p:cNvPr id="3" name="Content Placeholder 2"/>
          <p:cNvSpPr>
            <a:spLocks noGrp="1"/>
          </p:cNvSpPr>
          <p:nvPr>
            <p:ph idx="1"/>
          </p:nvPr>
        </p:nvSpPr>
        <p:spPr>
          <a:xfrm>
            <a:off x="457200" y="908720"/>
            <a:ext cx="7620000" cy="5492080"/>
          </a:xfrm>
        </p:spPr>
        <p:txBody>
          <a:bodyPr>
            <a:normAutofit/>
          </a:bodyPr>
          <a:lstStyle/>
          <a:p>
            <a:pPr lvl="0"/>
            <a:r>
              <a:rPr lang="en-US" sz="1700" b="1" dirty="0"/>
              <a:t>Original </a:t>
            </a:r>
            <a:r>
              <a:rPr lang="en-US" sz="1700" dirty="0"/>
              <a:t>“ </a:t>
            </a:r>
            <a:r>
              <a:rPr lang="en-US" sz="1700" b="1" dirty="0">
                <a:solidFill>
                  <a:srgbClr val="0070C0"/>
                </a:solidFill>
              </a:rPr>
              <a:t>Opponents</a:t>
            </a:r>
            <a:r>
              <a:rPr lang="en-US" sz="1700" dirty="0"/>
              <a:t> of social networking say that the sites prevent face-to-face communication; waste time on frivolous activity; alter children’s brains and behavior </a:t>
            </a:r>
            <a:r>
              <a:rPr lang="en-US" sz="1700" dirty="0">
                <a:solidFill>
                  <a:srgbClr val="7030A0"/>
                </a:solidFill>
              </a:rPr>
              <a:t>making them more prone to ADHD</a:t>
            </a:r>
            <a:r>
              <a:rPr lang="en-US" sz="1700" b="1" dirty="0">
                <a:solidFill>
                  <a:srgbClr val="C00000"/>
                </a:solidFill>
              </a:rPr>
              <a:t>; expose </a:t>
            </a:r>
            <a:r>
              <a:rPr lang="en-US" sz="1700" dirty="0"/>
              <a:t>users to predators like pedophiles and burglars; and spread false and potentially dangerous </a:t>
            </a:r>
            <a:r>
              <a:rPr lang="en-US" sz="1700" dirty="0" smtClean="0"/>
              <a:t>information (ProCon.org, 2018a)</a:t>
            </a:r>
            <a:endParaRPr lang="en-US" sz="1700" dirty="0"/>
          </a:p>
          <a:p>
            <a:r>
              <a:rPr lang="en-US" sz="1700" b="1" dirty="0"/>
              <a:t> </a:t>
            </a:r>
            <a:endParaRPr lang="en-US" sz="1700" dirty="0"/>
          </a:p>
          <a:p>
            <a:r>
              <a:rPr lang="en-US" sz="1700" b="1" dirty="0"/>
              <a:t>Paraphrase  </a:t>
            </a:r>
            <a:r>
              <a:rPr lang="en-US" sz="1700" b="1" dirty="0">
                <a:solidFill>
                  <a:srgbClr val="FF0000"/>
                </a:solidFill>
              </a:rPr>
              <a:t> “</a:t>
            </a:r>
            <a:r>
              <a:rPr lang="en-US" sz="1700" b="1" dirty="0">
                <a:solidFill>
                  <a:srgbClr val="0070C0"/>
                </a:solidFill>
              </a:rPr>
              <a:t>A lot of people against the popularity of social networking </a:t>
            </a:r>
            <a:r>
              <a:rPr lang="en-US" sz="1700" dirty="0"/>
              <a:t>say that people waste time, brains and behavior is changed, </a:t>
            </a:r>
            <a:r>
              <a:rPr lang="en-US" sz="1700" dirty="0" smtClean="0"/>
              <a:t>the number of crimes and </a:t>
            </a:r>
            <a:r>
              <a:rPr lang="en-US" sz="1700" b="1" dirty="0" smtClean="0">
                <a:solidFill>
                  <a:srgbClr val="00B050"/>
                </a:solidFill>
              </a:rPr>
              <a:t>“fake </a:t>
            </a:r>
            <a:r>
              <a:rPr lang="en-US" sz="1700" b="1" dirty="0">
                <a:solidFill>
                  <a:srgbClr val="00B050"/>
                </a:solidFill>
              </a:rPr>
              <a:t>news” </a:t>
            </a:r>
            <a:r>
              <a:rPr lang="en-US" sz="1700" dirty="0"/>
              <a:t>increases</a:t>
            </a:r>
            <a:r>
              <a:rPr lang="en-US" sz="1700" b="1" dirty="0">
                <a:solidFill>
                  <a:srgbClr val="FF0000"/>
                </a:solidFill>
              </a:rPr>
              <a:t>”</a:t>
            </a:r>
            <a:r>
              <a:rPr lang="en-US" sz="1700" dirty="0"/>
              <a:t> (ProCon.org, 2018 a).</a:t>
            </a:r>
          </a:p>
          <a:p>
            <a:endParaRPr lang="en-US" dirty="0"/>
          </a:p>
          <a:p>
            <a:pPr marL="114300" indent="0">
              <a:buNone/>
            </a:pPr>
            <a:r>
              <a:rPr lang="en-US" b="1" dirty="0" smtClean="0"/>
              <a:t>Format: </a:t>
            </a:r>
            <a:r>
              <a:rPr lang="en-US" dirty="0" smtClean="0"/>
              <a:t>shouldn’t </a:t>
            </a:r>
            <a:r>
              <a:rPr lang="en-US" dirty="0"/>
              <a:t>have </a:t>
            </a:r>
            <a:r>
              <a:rPr lang="en-US" dirty="0">
                <a:solidFill>
                  <a:srgbClr val="FF0000"/>
                </a:solidFill>
              </a:rPr>
              <a:t>“ </a:t>
            </a:r>
            <a:r>
              <a:rPr lang="en-US" dirty="0" smtClean="0">
                <a:solidFill>
                  <a:srgbClr val="FF0000"/>
                </a:solidFill>
              </a:rPr>
              <a:t>quotation marks</a:t>
            </a:r>
            <a:r>
              <a:rPr lang="en-US" dirty="0">
                <a:solidFill>
                  <a:srgbClr val="FF0000"/>
                </a:solidFill>
              </a:rPr>
              <a:t>” </a:t>
            </a:r>
            <a:endParaRPr lang="en-US" dirty="0" smtClean="0">
              <a:solidFill>
                <a:srgbClr val="FF0000"/>
              </a:solidFill>
            </a:endParaRPr>
          </a:p>
          <a:p>
            <a:pPr marL="114300" indent="0">
              <a:buNone/>
            </a:pPr>
            <a:r>
              <a:rPr lang="en-US" b="1" dirty="0" smtClean="0"/>
              <a:t>missed </a:t>
            </a:r>
            <a:r>
              <a:rPr lang="en-US" b="1" dirty="0"/>
              <a:t>idea </a:t>
            </a:r>
            <a:r>
              <a:rPr lang="en-US" dirty="0"/>
              <a:t>-</a:t>
            </a:r>
            <a:r>
              <a:rPr lang="en-US" dirty="0">
                <a:solidFill>
                  <a:srgbClr val="7030A0"/>
                </a:solidFill>
              </a:rPr>
              <a:t> concept of prone to ADHD </a:t>
            </a:r>
          </a:p>
          <a:p>
            <a:pPr marL="114300" indent="0">
              <a:buNone/>
            </a:pPr>
            <a:r>
              <a:rPr lang="en-US" b="1" dirty="0" smtClean="0"/>
              <a:t>Wrong info </a:t>
            </a:r>
            <a:r>
              <a:rPr lang="en-US" dirty="0" smtClean="0"/>
              <a:t>– </a:t>
            </a:r>
            <a:r>
              <a:rPr lang="en-US" b="1" dirty="0"/>
              <a:t>opponents </a:t>
            </a:r>
            <a:r>
              <a:rPr lang="en-US" b="1" dirty="0" smtClean="0"/>
              <a:t>– </a:t>
            </a:r>
            <a:r>
              <a:rPr lang="en-US" b="1" dirty="0" smtClean="0">
                <a:solidFill>
                  <a:srgbClr val="0070C0"/>
                </a:solidFill>
              </a:rPr>
              <a:t>not same meaning as </a:t>
            </a:r>
            <a:r>
              <a:rPr lang="en-US" b="1" dirty="0" smtClean="0"/>
              <a:t>“a </a:t>
            </a:r>
            <a:r>
              <a:rPr lang="en-US" b="1" dirty="0"/>
              <a:t>lot of</a:t>
            </a:r>
            <a:r>
              <a:rPr lang="en-US" b="1" dirty="0" smtClean="0"/>
              <a:t>”</a:t>
            </a:r>
          </a:p>
          <a:p>
            <a:pPr marL="114300" indent="0">
              <a:buNone/>
            </a:pPr>
            <a:r>
              <a:rPr lang="en-US" b="1" dirty="0" smtClean="0"/>
              <a:t>wrong idea </a:t>
            </a:r>
            <a:r>
              <a:rPr lang="en-US" dirty="0" smtClean="0"/>
              <a:t>– NOT crimes increases  </a:t>
            </a:r>
            <a:r>
              <a:rPr lang="en-US" dirty="0" smtClean="0">
                <a:sym typeface="Wingdings" panose="05000000000000000000" pitchFamily="2" charset="2"/>
              </a:rPr>
              <a:t></a:t>
            </a:r>
            <a:r>
              <a:rPr lang="en-US" dirty="0" smtClean="0"/>
              <a:t> </a:t>
            </a:r>
            <a:r>
              <a:rPr lang="en-US" b="1" dirty="0" smtClean="0">
                <a:solidFill>
                  <a:srgbClr val="C00000"/>
                </a:solidFill>
              </a:rPr>
              <a:t>exposure  </a:t>
            </a:r>
            <a:r>
              <a:rPr lang="en-US" dirty="0" smtClean="0"/>
              <a:t>increases</a:t>
            </a:r>
          </a:p>
          <a:p>
            <a:pPr marL="114300" indent="0">
              <a:buNone/>
            </a:pPr>
            <a:r>
              <a:rPr lang="en-US" b="1" dirty="0" smtClean="0"/>
              <a:t>Added term: </a:t>
            </a:r>
            <a:r>
              <a:rPr lang="en-US" b="1" dirty="0" smtClean="0">
                <a:solidFill>
                  <a:srgbClr val="00B050"/>
                </a:solidFill>
              </a:rPr>
              <a:t>fake </a:t>
            </a:r>
            <a:r>
              <a:rPr lang="en-US" b="1" dirty="0">
                <a:solidFill>
                  <a:srgbClr val="00B050"/>
                </a:solidFill>
              </a:rPr>
              <a:t>news </a:t>
            </a:r>
            <a:r>
              <a:rPr lang="en-US" dirty="0"/>
              <a:t>– not the same as </a:t>
            </a:r>
            <a:r>
              <a:rPr lang="en-US" dirty="0" smtClean="0"/>
              <a:t>“false </a:t>
            </a:r>
            <a:r>
              <a:rPr lang="en-US" dirty="0"/>
              <a:t>and </a:t>
            </a:r>
            <a:r>
              <a:rPr lang="en-US" dirty="0" smtClean="0"/>
              <a:t>dangerous” </a:t>
            </a:r>
            <a:r>
              <a:rPr lang="en-US" dirty="0"/>
              <a:t>– it’s </a:t>
            </a:r>
            <a:r>
              <a:rPr lang="en-US" b="1" dirty="0">
                <a:solidFill>
                  <a:srgbClr val="00B050"/>
                </a:solidFill>
              </a:rPr>
              <a:t>a </a:t>
            </a:r>
            <a:r>
              <a:rPr lang="en-US" b="1" dirty="0" smtClean="0">
                <a:solidFill>
                  <a:srgbClr val="00B050"/>
                </a:solidFill>
              </a:rPr>
              <a:t>special/ key term now</a:t>
            </a:r>
            <a:endParaRPr lang="en-US" sz="2400" dirty="0" smtClean="0"/>
          </a:p>
        </p:txBody>
      </p:sp>
      <p:sp>
        <p:nvSpPr>
          <p:cNvPr id="4" name="Slide Number Placeholder 3"/>
          <p:cNvSpPr>
            <a:spLocks noGrp="1"/>
          </p:cNvSpPr>
          <p:nvPr>
            <p:ph type="sldNum" sz="quarter" idx="12"/>
          </p:nvPr>
        </p:nvSpPr>
        <p:spPr/>
        <p:txBody>
          <a:bodyPr/>
          <a:lstStyle/>
          <a:p>
            <a:fld id="{3FEBF227-96DE-43F6-8BB4-541A9608B3E3}" type="slidenum">
              <a:rPr lang="en-US" smtClean="0"/>
              <a:pPr/>
              <a:t>34</a:t>
            </a:fld>
            <a:endParaRPr lang="en-US"/>
          </a:p>
        </p:txBody>
      </p:sp>
    </p:spTree>
    <p:extLst>
      <p:ext uri="{BB962C8B-B14F-4D97-AF65-F5344CB8AC3E}">
        <p14:creationId xmlns:p14="http://schemas.microsoft.com/office/powerpoint/2010/main" val="14281154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Your Turn  #1</a:t>
            </a:r>
            <a:endParaRPr lang="en-US" b="1" dirty="0">
              <a:latin typeface="+mn-lt"/>
            </a:endParaRPr>
          </a:p>
        </p:txBody>
      </p:sp>
      <p:sp>
        <p:nvSpPr>
          <p:cNvPr id="3" name="Content Placeholder 2"/>
          <p:cNvSpPr>
            <a:spLocks noGrp="1"/>
          </p:cNvSpPr>
          <p:nvPr>
            <p:ph idx="1"/>
          </p:nvPr>
        </p:nvSpPr>
        <p:spPr/>
        <p:txBody>
          <a:bodyPr>
            <a:normAutofit/>
          </a:bodyPr>
          <a:lstStyle/>
          <a:p>
            <a:endParaRPr lang="en-US" sz="4000" b="1" dirty="0" smtClean="0"/>
          </a:p>
          <a:p>
            <a:r>
              <a:rPr lang="en-US" sz="4000" b="1" dirty="0" smtClean="0"/>
              <a:t>Using the strategies, write better paraphrases for these 4 “poor” ones.</a:t>
            </a:r>
            <a:endParaRPr lang="en-US" sz="4000"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35</a:t>
            </a:fld>
            <a:endParaRPr lang="en-US"/>
          </a:p>
        </p:txBody>
      </p:sp>
    </p:spTree>
    <p:extLst>
      <p:ext uri="{BB962C8B-B14F-4D97-AF65-F5344CB8AC3E}">
        <p14:creationId xmlns:p14="http://schemas.microsoft.com/office/powerpoint/2010/main" val="29003360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7620000" cy="490066"/>
          </a:xfrm>
        </p:spPr>
        <p:txBody>
          <a:bodyPr/>
          <a:lstStyle/>
          <a:p>
            <a:r>
              <a:rPr lang="en-US" dirty="0" smtClean="0">
                <a:latin typeface="+mn-lt"/>
              </a:rPr>
              <a:t>Your Turn 2        Option A</a:t>
            </a:r>
            <a:endParaRPr lang="en-US" dirty="0">
              <a:latin typeface="+mn-lt"/>
            </a:endParaRPr>
          </a:p>
        </p:txBody>
      </p:sp>
      <p:sp>
        <p:nvSpPr>
          <p:cNvPr id="6" name="Content Placeholder 5"/>
          <p:cNvSpPr>
            <a:spLocks noGrp="1"/>
          </p:cNvSpPr>
          <p:nvPr>
            <p:ph idx="1"/>
          </p:nvPr>
        </p:nvSpPr>
        <p:spPr>
          <a:xfrm>
            <a:off x="457200" y="908720"/>
            <a:ext cx="7620000" cy="5492080"/>
          </a:xfrm>
        </p:spPr>
        <p:txBody>
          <a:bodyPr>
            <a:normAutofit/>
          </a:bodyPr>
          <a:lstStyle/>
          <a:p>
            <a:r>
              <a:rPr lang="en-US" sz="2200" b="1" dirty="0" smtClean="0"/>
              <a:t>Basic </a:t>
            </a:r>
            <a:r>
              <a:rPr lang="en-US" b="1" dirty="0" smtClean="0"/>
              <a:t>vocabulary you need to understand the article:</a:t>
            </a:r>
            <a:r>
              <a:rPr lang="en-US" sz="2200" b="1" dirty="0" smtClean="0"/>
              <a:t>	hockey                   </a:t>
            </a:r>
            <a:r>
              <a:rPr lang="en-US" sz="2000" b="1" dirty="0" smtClean="0"/>
              <a:t>over time          a penalty shot </a:t>
            </a:r>
          </a:p>
          <a:p>
            <a:pPr lvl="1">
              <a:buFont typeface="Wingdings" panose="05000000000000000000" pitchFamily="2" charset="2"/>
              <a:buChar char="§"/>
            </a:pPr>
            <a:endParaRPr lang="en-US" sz="2000" b="1" dirty="0"/>
          </a:p>
          <a:p>
            <a:pPr marL="114300" indent="0">
              <a:buNone/>
            </a:pPr>
            <a:r>
              <a:rPr lang="en-US" sz="2400" b="1" u="sng" dirty="0" smtClean="0"/>
              <a:t>Background</a:t>
            </a:r>
          </a:p>
          <a:p>
            <a:r>
              <a:rPr lang="en-US" sz="2400" b="1" dirty="0" smtClean="0"/>
              <a:t>Victoria and Vancouver hosted the 2019 World Junior Hockey Championships. </a:t>
            </a:r>
            <a:r>
              <a:rPr lang="en-US" sz="2400" b="1" dirty="0"/>
              <a:t>(</a:t>
            </a:r>
            <a:r>
              <a:rPr lang="en-US" sz="2400" b="1" dirty="0" smtClean="0"/>
              <a:t>not professional players yet)</a:t>
            </a:r>
          </a:p>
          <a:p>
            <a:endParaRPr lang="en-US" sz="2400" b="1" dirty="0" smtClean="0"/>
          </a:p>
          <a:p>
            <a:r>
              <a:rPr lang="en-US" sz="2400" b="1" dirty="0" smtClean="0"/>
              <a:t>For the first time in the history of these games, the Canadian team did not compete for any medals (gold, silver</a:t>
            </a:r>
            <a:r>
              <a:rPr lang="en-US" sz="2400" b="1" dirty="0"/>
              <a:t> </a:t>
            </a:r>
            <a:r>
              <a:rPr lang="en-US" sz="2400" b="1" dirty="0" smtClean="0"/>
              <a:t>or bronze). </a:t>
            </a:r>
          </a:p>
          <a:p>
            <a:endParaRPr lang="en-US" sz="2400" b="1" dirty="0"/>
          </a:p>
          <a:p>
            <a:r>
              <a:rPr lang="en-US" sz="2400" b="1" dirty="0" smtClean="0"/>
              <a:t>Why?  You will learn from the next article.</a:t>
            </a:r>
            <a:endParaRPr lang="en-US" sz="2400"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36</a:t>
            </a:fld>
            <a:endParaRPr lang="en-US"/>
          </a:p>
        </p:txBody>
      </p:sp>
    </p:spTree>
    <p:extLst>
      <p:ext uri="{BB962C8B-B14F-4D97-AF65-F5344CB8AC3E}">
        <p14:creationId xmlns:p14="http://schemas.microsoft.com/office/powerpoint/2010/main" val="4038159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7620000" cy="1325562"/>
          </a:xfrm>
        </p:spPr>
        <p:txBody>
          <a:bodyPr/>
          <a:lstStyle/>
          <a:p>
            <a:r>
              <a:rPr lang="en-US" sz="2000" b="1" dirty="0" smtClean="0">
                <a:latin typeface="+mn-lt"/>
              </a:rPr>
              <a:t> Canada’s  </a:t>
            </a:r>
            <a:r>
              <a:rPr lang="en-US" sz="2000" b="1" dirty="0" err="1">
                <a:latin typeface="+mn-lt"/>
              </a:rPr>
              <a:t>Maxime</a:t>
            </a:r>
            <a:r>
              <a:rPr lang="en-US" sz="2000" b="1" dirty="0">
                <a:latin typeface="+mn-lt"/>
              </a:rPr>
              <a:t> </a:t>
            </a:r>
            <a:r>
              <a:rPr lang="en-US" sz="2000" b="1" dirty="0" err="1">
                <a:latin typeface="+mn-lt"/>
              </a:rPr>
              <a:t>Comtois</a:t>
            </a:r>
            <a:r>
              <a:rPr lang="en-US" sz="2000" b="1" dirty="0">
                <a:latin typeface="+mn-lt"/>
              </a:rPr>
              <a:t> </a:t>
            </a:r>
            <a:r>
              <a:rPr lang="en-US" sz="2000" b="1" dirty="0" smtClean="0">
                <a:latin typeface="+mn-lt"/>
              </a:rPr>
              <a:t>/rests </a:t>
            </a:r>
            <a:r>
              <a:rPr lang="en-US" sz="2000" b="1" dirty="0">
                <a:latin typeface="+mn-lt"/>
              </a:rPr>
              <a:t>his head on his glove </a:t>
            </a:r>
            <a:r>
              <a:rPr lang="en-US" sz="2000" b="1" dirty="0" smtClean="0">
                <a:latin typeface="+mn-lt"/>
              </a:rPr>
              <a:t>/after missing a penalty shot.  / Team Canada  lost  to Finland  / during overtime / in </a:t>
            </a:r>
            <a:r>
              <a:rPr lang="en-US" sz="2000" b="1" dirty="0">
                <a:latin typeface="+mn-lt"/>
              </a:rPr>
              <a:t>Vancouver on Wednesday, </a:t>
            </a:r>
            <a:r>
              <a:rPr lang="en-US" sz="2000" b="1" dirty="0" smtClean="0">
                <a:latin typeface="+mn-lt"/>
              </a:rPr>
              <a:t>January </a:t>
            </a:r>
            <a:r>
              <a:rPr lang="en-US" sz="2000" b="1" dirty="0">
                <a:latin typeface="+mn-lt"/>
              </a:rPr>
              <a:t>2, 2019</a:t>
            </a:r>
            <a:r>
              <a:rPr lang="en-US" sz="2000" b="1" dirty="0" smtClean="0">
                <a:latin typeface="+mn-lt"/>
              </a:rPr>
              <a:t>.                                                                </a:t>
            </a:r>
            <a:r>
              <a:rPr lang="en-US" sz="1200" dirty="0" smtClean="0">
                <a:solidFill>
                  <a:schemeClr val="tx1"/>
                </a:solidFill>
                <a:latin typeface="+mn-lt"/>
              </a:rPr>
              <a:t>I mage </a:t>
            </a:r>
            <a:r>
              <a:rPr lang="en-US" sz="1200" dirty="0">
                <a:solidFill>
                  <a:schemeClr val="tx1"/>
                </a:solidFill>
                <a:latin typeface="+mn-lt"/>
              </a:rPr>
              <a:t>source: Global news</a:t>
            </a:r>
            <a:r>
              <a:rPr lang="en-US" sz="2000" dirty="0">
                <a:solidFill>
                  <a:schemeClr val="tx1"/>
                </a:solidFill>
                <a:latin typeface="+mn-lt"/>
              </a:rPr>
              <a:t/>
            </a:r>
            <a:br>
              <a:rPr lang="en-US" sz="2000" dirty="0">
                <a:solidFill>
                  <a:schemeClr val="tx1"/>
                </a:solidFill>
                <a:latin typeface="+mn-lt"/>
              </a:rPr>
            </a:br>
            <a:r>
              <a:rPr lang="en-US" sz="2000" b="1" dirty="0" smtClean="0">
                <a:latin typeface="+mn-lt"/>
              </a:rPr>
              <a:t> </a:t>
            </a:r>
            <a:endParaRPr lang="en-US" sz="1600" dirty="0">
              <a:solidFill>
                <a:schemeClr val="tx1"/>
              </a:solidFill>
              <a:latin typeface="+mn-lt"/>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37</a:t>
            </a:fld>
            <a:endParaRPr lang="en-US"/>
          </a:p>
        </p:txBody>
      </p:sp>
      <p:pic>
        <p:nvPicPr>
          <p:cNvPr id="3074" name="Picture 2" descr="Canadaâs Maxime Comtois rests his head on his glove after losing to Finland during overtime quarter-final IIHF world junior hockey championship action in Vancouver on Wednesday, Jan. 2, 2019."/>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5360" y="1600200"/>
            <a:ext cx="658368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07138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498178"/>
          </a:xfrm>
        </p:spPr>
        <p:txBody>
          <a:bodyPr/>
          <a:lstStyle/>
          <a:p>
            <a:r>
              <a:rPr lang="en-US" sz="6000" b="1" dirty="0" smtClean="0">
                <a:latin typeface="+mn-lt"/>
              </a:rPr>
              <a:t>So?</a:t>
            </a:r>
            <a:endParaRPr lang="en-US" sz="6000" b="1" dirty="0">
              <a:latin typeface="+mn-lt"/>
            </a:endParaRPr>
          </a:p>
        </p:txBody>
      </p:sp>
      <p:sp>
        <p:nvSpPr>
          <p:cNvPr id="3" name="Content Placeholder 2"/>
          <p:cNvSpPr>
            <a:spLocks noGrp="1"/>
          </p:cNvSpPr>
          <p:nvPr>
            <p:ph idx="1"/>
          </p:nvPr>
        </p:nvSpPr>
        <p:spPr/>
        <p:txBody>
          <a:bodyPr/>
          <a:lstStyle/>
          <a:p>
            <a:endParaRPr lang="en-US" dirty="0" smtClean="0"/>
          </a:p>
          <a:p>
            <a:pPr marL="114300" indent="0" algn="ctr">
              <a:buNone/>
            </a:pPr>
            <a:r>
              <a:rPr lang="en-US" sz="5400" b="1" dirty="0" smtClean="0">
                <a:solidFill>
                  <a:srgbClr val="002060"/>
                </a:solidFill>
              </a:rPr>
              <a:t>How can the topics of hockey and  social media be connected? </a:t>
            </a:r>
            <a:endParaRPr lang="en-US" sz="5400" b="1" dirty="0">
              <a:solidFill>
                <a:srgbClr val="002060"/>
              </a:solidFill>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38</a:t>
            </a:fld>
            <a:endParaRPr lang="en-US"/>
          </a:p>
        </p:txBody>
      </p:sp>
    </p:spTree>
    <p:extLst>
      <p:ext uri="{BB962C8B-B14F-4D97-AF65-F5344CB8AC3E}">
        <p14:creationId xmlns:p14="http://schemas.microsoft.com/office/powerpoint/2010/main" val="38738646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Option A </a:t>
            </a:r>
            <a:endParaRPr lang="en-US" dirty="0">
              <a:latin typeface="+mn-lt"/>
            </a:endParaRPr>
          </a:p>
        </p:txBody>
      </p:sp>
      <p:sp>
        <p:nvSpPr>
          <p:cNvPr id="3" name="Content Placeholder 2"/>
          <p:cNvSpPr>
            <a:spLocks noGrp="1"/>
          </p:cNvSpPr>
          <p:nvPr>
            <p:ph idx="1"/>
          </p:nvPr>
        </p:nvSpPr>
        <p:spPr/>
        <p:txBody>
          <a:bodyPr>
            <a:normAutofit lnSpcReduction="10000"/>
          </a:bodyPr>
          <a:lstStyle/>
          <a:p>
            <a:pPr marL="114300" indent="0">
              <a:buNone/>
            </a:pPr>
            <a:r>
              <a:rPr lang="en-US" sz="4400" b="1" dirty="0" smtClean="0"/>
              <a:t>Hate against Team Canada captain on social media shines light on athlete abuse online: experts</a:t>
            </a:r>
          </a:p>
          <a:p>
            <a:pPr marL="114300" indent="0">
              <a:buNone/>
            </a:pPr>
            <a:endParaRPr lang="en-US" dirty="0"/>
          </a:p>
          <a:p>
            <a:pPr marL="114300" indent="0" algn="ctr">
              <a:buNone/>
            </a:pPr>
            <a:r>
              <a:rPr lang="en-US" sz="2400" dirty="0" smtClean="0"/>
              <a:t>Reporter: Jessica </a:t>
            </a:r>
            <a:r>
              <a:rPr lang="en-US" sz="2400" dirty="0" err="1" smtClean="0"/>
              <a:t>Vomiero</a:t>
            </a:r>
            <a:r>
              <a:rPr lang="en-US" sz="2400" dirty="0"/>
              <a:t> </a:t>
            </a:r>
            <a:r>
              <a:rPr lang="en-US" sz="2400" dirty="0" smtClean="0"/>
              <a:t>                 January 4, 2019 </a:t>
            </a:r>
          </a:p>
          <a:p>
            <a:pPr marL="114300" indent="0" algn="ctr">
              <a:buNone/>
            </a:pPr>
            <a:r>
              <a:rPr lang="en-US" sz="2400" dirty="0" smtClean="0"/>
              <a:t>National Online Journalist  Global news</a:t>
            </a:r>
          </a:p>
          <a:p>
            <a:pPr marL="114300" indent="0" algn="ctr">
              <a:buNone/>
            </a:pPr>
            <a:endParaRPr lang="en-US" sz="2400" dirty="0"/>
          </a:p>
          <a:p>
            <a:pPr marL="114300" indent="0" algn="ctr">
              <a:buNone/>
            </a:pPr>
            <a:r>
              <a:rPr lang="en-US" sz="2400" dirty="0" smtClean="0"/>
              <a:t>Refer to handout for paraphrasing task</a:t>
            </a:r>
          </a:p>
        </p:txBody>
      </p:sp>
      <p:sp>
        <p:nvSpPr>
          <p:cNvPr id="4" name="Slide Number Placeholder 3"/>
          <p:cNvSpPr>
            <a:spLocks noGrp="1"/>
          </p:cNvSpPr>
          <p:nvPr>
            <p:ph type="sldNum" sz="quarter" idx="12"/>
          </p:nvPr>
        </p:nvSpPr>
        <p:spPr/>
        <p:txBody>
          <a:bodyPr/>
          <a:lstStyle/>
          <a:p>
            <a:fld id="{3FEBF227-96DE-43F6-8BB4-541A9608B3E3}" type="slidenum">
              <a:rPr lang="en-US" smtClean="0"/>
              <a:pPr/>
              <a:t>39</a:t>
            </a:fld>
            <a:endParaRPr lang="en-US"/>
          </a:p>
        </p:txBody>
      </p:sp>
    </p:spTree>
    <p:extLst>
      <p:ext uri="{BB962C8B-B14F-4D97-AF65-F5344CB8AC3E}">
        <p14:creationId xmlns:p14="http://schemas.microsoft.com/office/powerpoint/2010/main" val="1776002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48680"/>
            <a:ext cx="7620000" cy="2067632"/>
          </a:xfrm>
        </p:spPr>
        <p:txBody>
          <a:bodyPr/>
          <a:lstStyle/>
          <a:p>
            <a:r>
              <a:rPr lang="en-US" sz="2000" b="1" dirty="0" smtClean="0">
                <a:latin typeface="+mn-lt"/>
              </a:rPr>
              <a:t>Topic Preview:</a:t>
            </a:r>
            <a:br>
              <a:rPr lang="en-US" sz="2000" b="1" dirty="0" smtClean="0">
                <a:latin typeface="+mn-lt"/>
              </a:rPr>
            </a:br>
            <a:r>
              <a:rPr lang="en-US" sz="3600" dirty="0" smtClean="0">
                <a:latin typeface="+mn-lt"/>
              </a:rPr>
              <a:t>Make a list of social media sites you and your friends use</a:t>
            </a:r>
            <a:r>
              <a:rPr lang="en-US" sz="3600" dirty="0" smtClean="0"/>
              <a:t/>
            </a:r>
            <a:br>
              <a:rPr lang="en-US" sz="3600" dirty="0" smtClean="0"/>
            </a:br>
            <a:r>
              <a:rPr lang="en-US" sz="1200" dirty="0" smtClean="0"/>
              <a:t>			</a:t>
            </a:r>
            <a:endParaRPr lang="en-US" sz="12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a:t>
            </a:fld>
            <a:endParaRPr lang="en-US"/>
          </a:p>
        </p:txBody>
      </p:sp>
      <p:sp>
        <p:nvSpPr>
          <p:cNvPr id="3" name="Content Placeholder 2"/>
          <p:cNvSpPr>
            <a:spLocks noGrp="1"/>
          </p:cNvSpPr>
          <p:nvPr>
            <p:ph sz="half" idx="2"/>
          </p:nvPr>
        </p:nvSpPr>
        <p:spPr>
          <a:xfrm>
            <a:off x="4419600" y="2420888"/>
            <a:ext cx="3657600" cy="3705592"/>
          </a:xfrm>
        </p:spPr>
        <p:txBody>
          <a:bodyPr>
            <a:normAutofit/>
          </a:bodyPr>
          <a:lstStyle/>
          <a:p>
            <a:r>
              <a:rPr lang="en-US" sz="1000" dirty="0" smtClean="0"/>
              <a:t>Source: www.flickr.com/mkhmarketing/8539048913</a:t>
            </a:r>
            <a:endParaRPr lang="en-US" sz="1000" dirty="0"/>
          </a:p>
        </p:txBody>
      </p:sp>
      <p:pic>
        <p:nvPicPr>
          <p:cNvPr id="1026" name="Picture 2" descr="https://farm9.staticflickr.com/8523/8539048913_3328e8545c_n.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762000" y="2616312"/>
            <a:ext cx="6906344" cy="275690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286000" y="3105835"/>
            <a:ext cx="4572000" cy="369332"/>
          </a:xfrm>
          <a:prstGeom prst="rect">
            <a:avLst/>
          </a:prstGeom>
        </p:spPr>
        <p:txBody>
          <a:bodyPr>
            <a:spAutoFit/>
          </a:bodyPr>
          <a:lstStyle/>
          <a:p>
            <a:r>
              <a:rPr lang="en-US" i="1" dirty="0" smtClean="0">
                <a:solidFill>
                  <a:srgbClr val="D6D6D6"/>
                </a:solidFill>
                <a:latin typeface="Roboto"/>
              </a:rPr>
              <a:t>/</a:t>
            </a:r>
            <a:endParaRPr lang="en-US" dirty="0"/>
          </a:p>
        </p:txBody>
      </p:sp>
    </p:spTree>
    <p:extLst>
      <p:ext uri="{BB962C8B-B14F-4D97-AF65-F5344CB8AC3E}">
        <p14:creationId xmlns:p14="http://schemas.microsoft.com/office/powerpoint/2010/main" val="25842840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074046"/>
          </a:xfrm>
        </p:spPr>
        <p:txBody>
          <a:bodyPr/>
          <a:lstStyle/>
          <a:p>
            <a:r>
              <a:rPr lang="en-US" sz="3200" dirty="0" smtClean="0">
                <a:latin typeface="+mn-lt"/>
              </a:rPr>
              <a:t>Option B </a:t>
            </a:r>
            <a:br>
              <a:rPr lang="en-US" sz="3200" dirty="0" smtClean="0">
                <a:latin typeface="+mn-lt"/>
              </a:rPr>
            </a:br>
            <a:r>
              <a:rPr lang="en-US" sz="3200" dirty="0" smtClean="0">
                <a:latin typeface="+mn-lt"/>
              </a:rPr>
              <a:t>How could hockey sticks placed by doorways be connected to Social Media?</a:t>
            </a:r>
            <a:r>
              <a:rPr lang="en-US" sz="1200" dirty="0" smtClean="0"/>
              <a:t/>
            </a:r>
            <a:br>
              <a:rPr lang="en-US" sz="1200" dirty="0" smtClean="0"/>
            </a:br>
            <a:r>
              <a:rPr lang="en-US" sz="1200" dirty="0"/>
              <a:t/>
            </a:r>
            <a:br>
              <a:rPr lang="en-US" sz="1200" dirty="0"/>
            </a:br>
            <a:r>
              <a:rPr lang="en-US" sz="1200" dirty="0" smtClean="0">
                <a:latin typeface="+mn-lt"/>
              </a:rPr>
              <a:t>                                                                                                                                                                                                    </a:t>
            </a:r>
            <a:r>
              <a:rPr lang="en-US" sz="1200" dirty="0" smtClean="0">
                <a:solidFill>
                  <a:schemeClr val="tx1"/>
                </a:solidFill>
                <a:latin typeface="+mn-lt"/>
              </a:rPr>
              <a:t>Source: ctvnews.ca         #</a:t>
            </a:r>
            <a:r>
              <a:rPr lang="en-US" sz="1200" dirty="0" err="1">
                <a:solidFill>
                  <a:schemeClr val="tx1"/>
                </a:solidFill>
                <a:latin typeface="+mn-lt"/>
              </a:rPr>
              <a:t>S</a:t>
            </a:r>
            <a:r>
              <a:rPr lang="en-US" sz="1200" dirty="0" err="1" smtClean="0">
                <a:solidFill>
                  <a:schemeClr val="tx1"/>
                </a:solidFill>
                <a:latin typeface="+mn-lt"/>
              </a:rPr>
              <a:t>ticksOutfor</a:t>
            </a:r>
            <a:r>
              <a:rPr lang="en-US" sz="1200" dirty="0" smtClean="0">
                <a:solidFill>
                  <a:schemeClr val="tx1"/>
                </a:solidFill>
                <a:latin typeface="+mn-lt"/>
              </a:rPr>
              <a:t> Humboldt</a:t>
            </a:r>
            <a:endParaRPr lang="en-US" sz="3200" dirty="0">
              <a:solidFill>
                <a:schemeClr val="tx1"/>
              </a:solidFill>
              <a:latin typeface="+mn-lt"/>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8" y="2348684"/>
            <a:ext cx="5905500" cy="3324225"/>
          </a:xfrm>
        </p:spPr>
      </p:pic>
      <p:sp>
        <p:nvSpPr>
          <p:cNvPr id="4" name="Slide Number Placeholder 3"/>
          <p:cNvSpPr>
            <a:spLocks noGrp="1"/>
          </p:cNvSpPr>
          <p:nvPr>
            <p:ph type="sldNum" sz="quarter" idx="12"/>
          </p:nvPr>
        </p:nvSpPr>
        <p:spPr/>
        <p:txBody>
          <a:bodyPr/>
          <a:lstStyle/>
          <a:p>
            <a:fld id="{3FEBF227-96DE-43F6-8BB4-541A9608B3E3}" type="slidenum">
              <a:rPr lang="en-US" smtClean="0"/>
              <a:pPr/>
              <a:t>40</a:t>
            </a:fld>
            <a:endParaRPr lang="en-US"/>
          </a:p>
        </p:txBody>
      </p:sp>
    </p:spTree>
    <p:extLst>
      <p:ext uri="{BB962C8B-B14F-4D97-AF65-F5344CB8AC3E}">
        <p14:creationId xmlns:p14="http://schemas.microsoft.com/office/powerpoint/2010/main" val="17405773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536" y="188640"/>
            <a:ext cx="7620000" cy="1728192"/>
          </a:xfrm>
        </p:spPr>
        <p:txBody>
          <a:bodyPr/>
          <a:lstStyle/>
          <a:p>
            <a:r>
              <a:rPr lang="en-US" sz="4000" dirty="0" smtClean="0">
                <a:latin typeface="+mn-lt"/>
              </a:rPr>
              <a:t>What do you know about April 6, 2018 and the Humboldt Broncos?</a:t>
            </a:r>
            <a:r>
              <a:rPr lang="en-US" sz="4000" dirty="0" smtClean="0"/>
              <a:t/>
            </a:r>
            <a:br>
              <a:rPr lang="en-US" sz="4000" dirty="0" smtClean="0"/>
            </a:br>
            <a:r>
              <a:rPr lang="en-US" sz="1200" dirty="0" smtClean="0">
                <a:solidFill>
                  <a:schemeClr val="tx1"/>
                </a:solidFill>
                <a:latin typeface="+mn-lt"/>
              </a:rPr>
              <a:t>Source:  theguardianpe.ca                                                                                                                                    source: unknown</a:t>
            </a:r>
            <a:endParaRPr lang="en-US" sz="4000" dirty="0">
              <a:solidFill>
                <a:schemeClr val="tx1"/>
              </a:solidFill>
              <a:latin typeface="+mn-lt"/>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41</a:t>
            </a:fld>
            <a:endParaRPr lang="en-US"/>
          </a:p>
        </p:txBody>
      </p:sp>
      <p:pic>
        <p:nvPicPr>
          <p:cNvPr id="1028" name="Picture 4" descr="https://tse4.mm.bing.net/th?id=OIP.63wq4bEoPxq0wivUldWjBgHaFU&amp;pid=15.1&amp;P=0&amp;w=249&amp;h=180"/>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572001" y="1916832"/>
            <a:ext cx="3600400" cy="381642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tse4.mm.bing.net/th?id=OIP.r8MGNeYRrW1EYldPBA1tHgHaE8&amp;pid=15.1&amp;P=0&amp;w=300&amp;h=300"/>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457200" y="1916832"/>
            <a:ext cx="3610744" cy="3732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21197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Task instructions for A and/or B</a:t>
            </a:r>
            <a:endParaRPr lang="en-US" dirty="0">
              <a:latin typeface="+mn-lt"/>
            </a:endParaRPr>
          </a:p>
        </p:txBody>
      </p:sp>
      <p:sp>
        <p:nvSpPr>
          <p:cNvPr id="3" name="Content Placeholder 2"/>
          <p:cNvSpPr>
            <a:spLocks noGrp="1"/>
          </p:cNvSpPr>
          <p:nvPr>
            <p:ph idx="1"/>
          </p:nvPr>
        </p:nvSpPr>
        <p:spPr/>
        <p:txBody>
          <a:bodyPr>
            <a:normAutofit/>
          </a:bodyPr>
          <a:lstStyle/>
          <a:p>
            <a:r>
              <a:rPr lang="en-US" sz="2400" dirty="0" smtClean="0"/>
              <a:t>It’s unusual to paraphrase an entire article. </a:t>
            </a:r>
          </a:p>
          <a:p>
            <a:r>
              <a:rPr lang="en-US" sz="2400" dirty="0" smtClean="0"/>
              <a:t>This is guided practice.</a:t>
            </a:r>
          </a:p>
          <a:p>
            <a:r>
              <a:rPr lang="en-US" sz="2400" b="1" dirty="0" smtClean="0"/>
              <a:t>Read</a:t>
            </a:r>
            <a:r>
              <a:rPr lang="en-US" sz="2400" dirty="0" smtClean="0"/>
              <a:t> through the article</a:t>
            </a:r>
          </a:p>
          <a:p>
            <a:r>
              <a:rPr lang="en-US" sz="2400" b="1" dirty="0" smtClean="0"/>
              <a:t>Choose 6 sets </a:t>
            </a:r>
            <a:r>
              <a:rPr lang="en-US" sz="2400" dirty="0" smtClean="0"/>
              <a:t>of ideas to paraphrase</a:t>
            </a:r>
          </a:p>
          <a:p>
            <a:r>
              <a:rPr lang="en-US" sz="2400" b="1" dirty="0" smtClean="0"/>
              <a:t>Often refer to  </a:t>
            </a:r>
            <a:r>
              <a:rPr lang="en-US" sz="2400" dirty="0" smtClean="0"/>
              <a:t>Summary: 7x7x7 Paraphrasing Method</a:t>
            </a:r>
          </a:p>
          <a:p>
            <a:pPr marL="114300" indent="0">
              <a:buNone/>
            </a:pPr>
            <a:endParaRPr lang="en-US" sz="2400" dirty="0" smtClean="0"/>
          </a:p>
          <a:p>
            <a:r>
              <a:rPr lang="en-US" sz="2400" dirty="0" smtClean="0"/>
              <a:t>Format: </a:t>
            </a:r>
          </a:p>
          <a:p>
            <a:pPr marL="777240" lvl="2" indent="0">
              <a:buNone/>
            </a:pPr>
            <a:r>
              <a:rPr lang="en-US" sz="2400" dirty="0" smtClean="0"/>
              <a:t>  Please type your paraphrase. </a:t>
            </a:r>
          </a:p>
          <a:p>
            <a:pPr marL="114300" indent="0">
              <a:buNone/>
            </a:pPr>
            <a:r>
              <a:rPr lang="en-US" sz="2400" dirty="0"/>
              <a:t>	</a:t>
            </a:r>
            <a:r>
              <a:rPr lang="en-US" sz="2400" dirty="0" smtClean="0"/>
              <a:t>Double space. </a:t>
            </a:r>
          </a:p>
          <a:p>
            <a:pPr marL="114300" indent="0">
              <a:buNone/>
            </a:pPr>
            <a:r>
              <a:rPr lang="en-US" sz="2400" dirty="0"/>
              <a:t>	</a:t>
            </a:r>
            <a:r>
              <a:rPr lang="en-US" sz="2400" dirty="0" smtClean="0"/>
              <a:t>Indicate the set number you are paraphrasing.</a:t>
            </a:r>
            <a:endParaRPr lang="en-US" sz="24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42</a:t>
            </a:fld>
            <a:endParaRPr lang="en-US"/>
          </a:p>
        </p:txBody>
      </p:sp>
    </p:spTree>
    <p:extLst>
      <p:ext uri="{BB962C8B-B14F-4D97-AF65-F5344CB8AC3E}">
        <p14:creationId xmlns:p14="http://schemas.microsoft.com/office/powerpoint/2010/main" val="31970998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7 x 7 x 7 paraphrasing method</a:t>
            </a:r>
            <a:endParaRPr lang="en-US" b="1" dirty="0">
              <a:latin typeface="+mn-lt"/>
            </a:endParaRPr>
          </a:p>
        </p:txBody>
      </p:sp>
      <p:sp>
        <p:nvSpPr>
          <p:cNvPr id="3" name="Content Placeholder 2"/>
          <p:cNvSpPr>
            <a:spLocks noGrp="1"/>
          </p:cNvSpPr>
          <p:nvPr>
            <p:ph idx="1"/>
          </p:nvPr>
        </p:nvSpPr>
        <p:spPr/>
        <p:txBody>
          <a:bodyPr>
            <a:normAutofit/>
          </a:bodyPr>
          <a:lstStyle/>
          <a:p>
            <a:r>
              <a:rPr lang="en-US" sz="2800" b="1" dirty="0" smtClean="0"/>
              <a:t>Relax!</a:t>
            </a:r>
          </a:p>
          <a:p>
            <a:endParaRPr lang="en-US" sz="2800" b="1" dirty="0" smtClean="0"/>
          </a:p>
          <a:p>
            <a:r>
              <a:rPr lang="en-US" sz="2800" b="1" dirty="0" smtClean="0"/>
              <a:t>Paraphrasing is a complicated skill.</a:t>
            </a:r>
          </a:p>
          <a:p>
            <a:endParaRPr lang="en-US" sz="2800" b="1" dirty="0" smtClean="0"/>
          </a:p>
          <a:p>
            <a:r>
              <a:rPr lang="en-US" sz="2800" b="1" dirty="0" smtClean="0"/>
              <a:t>We all learn through extensive practice.</a:t>
            </a:r>
          </a:p>
          <a:p>
            <a:endParaRPr lang="en-US" sz="2800" b="1" dirty="0" smtClean="0"/>
          </a:p>
          <a:p>
            <a:r>
              <a:rPr lang="en-US" sz="2800" b="1" dirty="0" smtClean="0"/>
              <a:t>Don’t forget to often refer to the handout:</a:t>
            </a:r>
          </a:p>
          <a:p>
            <a:pPr marL="114300" indent="0">
              <a:buNone/>
            </a:pPr>
            <a:r>
              <a:rPr lang="en-US" sz="2800" b="1" i="1" dirty="0">
                <a:solidFill>
                  <a:srgbClr val="002060"/>
                </a:solidFill>
              </a:rPr>
              <a:t>	</a:t>
            </a:r>
            <a:r>
              <a:rPr lang="en-US" sz="2800" b="1" i="1" dirty="0" smtClean="0">
                <a:solidFill>
                  <a:srgbClr val="002060"/>
                </a:solidFill>
              </a:rPr>
              <a:t> Summary  7x7x7 Paraphrasing Method</a:t>
            </a:r>
          </a:p>
        </p:txBody>
      </p:sp>
      <p:sp>
        <p:nvSpPr>
          <p:cNvPr id="4" name="Slide Number Placeholder 3"/>
          <p:cNvSpPr>
            <a:spLocks noGrp="1"/>
          </p:cNvSpPr>
          <p:nvPr>
            <p:ph type="sldNum" sz="quarter" idx="12"/>
          </p:nvPr>
        </p:nvSpPr>
        <p:spPr/>
        <p:txBody>
          <a:bodyPr/>
          <a:lstStyle/>
          <a:p>
            <a:fld id="{3FEBF227-96DE-43F6-8BB4-541A9608B3E3}" type="slidenum">
              <a:rPr lang="en-US" smtClean="0"/>
              <a:pPr/>
              <a:t>43</a:t>
            </a:fld>
            <a:endParaRPr lang="en-US"/>
          </a:p>
        </p:txBody>
      </p:sp>
    </p:spTree>
    <p:extLst>
      <p:ext uri="{BB962C8B-B14F-4D97-AF65-F5344CB8AC3E}">
        <p14:creationId xmlns:p14="http://schemas.microsoft.com/office/powerpoint/2010/main" val="14432674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mn-lt"/>
              </a:rPr>
              <a:t>7x7x7 Paraphrasing Method</a:t>
            </a:r>
            <a:endParaRPr lang="en-US" dirty="0">
              <a:latin typeface="+mn-lt"/>
            </a:endParaRPr>
          </a:p>
        </p:txBody>
      </p:sp>
      <p:sp>
        <p:nvSpPr>
          <p:cNvPr id="3" name="Content Placeholder 2"/>
          <p:cNvSpPr>
            <a:spLocks noGrp="1"/>
          </p:cNvSpPr>
          <p:nvPr>
            <p:ph idx="1"/>
          </p:nvPr>
        </p:nvSpPr>
        <p:spPr/>
        <p:txBody>
          <a:bodyPr>
            <a:normAutofit/>
          </a:bodyPr>
          <a:lstStyle/>
          <a:p>
            <a:r>
              <a:rPr lang="en-US" sz="1600" b="1" dirty="0" smtClean="0"/>
              <a:t> 7 Paraphrase Steps</a:t>
            </a:r>
          </a:p>
          <a:p>
            <a:r>
              <a:rPr lang="en-US" sz="1600" b="1" dirty="0" smtClean="0"/>
              <a:t>7 Common Strategies</a:t>
            </a:r>
          </a:p>
          <a:p>
            <a:r>
              <a:rPr lang="en-US" sz="1600" b="1" dirty="0" smtClean="0"/>
              <a:t>7 other important aspects </a:t>
            </a:r>
          </a:p>
          <a:p>
            <a:endParaRPr lang="en-US" sz="4800" dirty="0" smtClean="0"/>
          </a:p>
          <a:p>
            <a:endParaRPr lang="en-US" sz="4800" dirty="0" smtClean="0"/>
          </a:p>
          <a:p>
            <a:r>
              <a:rPr lang="en-US" sz="4800" dirty="0" smtClean="0">
                <a:hlinkClick r:id="rId2"/>
              </a:rPr>
              <a:t>pennerj@douglascollege.ca</a:t>
            </a:r>
            <a:endParaRPr lang="en-US" sz="4800" dirty="0" smtClean="0"/>
          </a:p>
          <a:p>
            <a:r>
              <a:rPr lang="en-US" sz="4800" dirty="0" smtClean="0"/>
              <a:t>www.AACE-English.com</a:t>
            </a:r>
            <a:endParaRPr lang="en-US" sz="4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44</a:t>
            </a:fld>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8064" y="1570856"/>
            <a:ext cx="2448272" cy="2448272"/>
          </a:xfrm>
          <a:prstGeom prst="rect">
            <a:avLst/>
          </a:prstGeom>
        </p:spPr>
      </p:pic>
    </p:spTree>
    <p:extLst>
      <p:ext uri="{BB962C8B-B14F-4D97-AF65-F5344CB8AC3E}">
        <p14:creationId xmlns:p14="http://schemas.microsoft.com/office/powerpoint/2010/main" val="3390601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Save the Date!</a:t>
            </a:r>
            <a:endParaRPr lang="en-US" sz="3600" dirty="0"/>
          </a:p>
        </p:txBody>
      </p:sp>
      <p:sp>
        <p:nvSpPr>
          <p:cNvPr id="3" name="Content Placeholder 2"/>
          <p:cNvSpPr>
            <a:spLocks noGrp="1"/>
          </p:cNvSpPr>
          <p:nvPr>
            <p:ph idx="1"/>
          </p:nvPr>
        </p:nvSpPr>
        <p:spPr>
          <a:xfrm>
            <a:off x="457200" y="1124744"/>
            <a:ext cx="7620000" cy="5276056"/>
          </a:xfrm>
        </p:spPr>
        <p:txBody>
          <a:bodyPr>
            <a:normAutofit/>
          </a:bodyPr>
          <a:lstStyle/>
          <a:p>
            <a:pPr marL="411480" lvl="1" indent="0" algn="ctr">
              <a:buNone/>
            </a:pPr>
            <a:r>
              <a:rPr lang="en-US" sz="4400" dirty="0" smtClean="0">
                <a:solidFill>
                  <a:schemeClr val="tx2"/>
                </a:solidFill>
              </a:rPr>
              <a:t>2020 Vision</a:t>
            </a:r>
          </a:p>
          <a:p>
            <a:pPr lvl="1"/>
            <a:endParaRPr lang="en-US" sz="2800" dirty="0" smtClean="0"/>
          </a:p>
          <a:p>
            <a:pPr marL="411480" lvl="1" indent="0">
              <a:buNone/>
            </a:pPr>
            <a:r>
              <a:rPr lang="en-US" sz="2800" dirty="0" smtClean="0"/>
              <a:t>April 23 – 24  The Image Conference</a:t>
            </a:r>
          </a:p>
          <a:p>
            <a:pPr marL="411480" lvl="1" indent="0">
              <a:buNone/>
            </a:pPr>
            <a:r>
              <a:rPr lang="en-US" sz="2800" dirty="0" smtClean="0"/>
              <a:t>April 24 – 25   BC TEAL</a:t>
            </a:r>
          </a:p>
          <a:p>
            <a:pPr lvl="1"/>
            <a:endParaRPr lang="en-US" sz="1600" dirty="0"/>
          </a:p>
          <a:p>
            <a:pPr marL="411480" lvl="1" indent="0" algn="ctr">
              <a:buNone/>
            </a:pPr>
            <a:r>
              <a:rPr lang="en-US" sz="4000" dirty="0">
                <a:solidFill>
                  <a:schemeClr val="tx2"/>
                </a:solidFill>
              </a:rPr>
              <a:t>t</a:t>
            </a:r>
            <a:r>
              <a:rPr lang="en-US" sz="4000" dirty="0" smtClean="0">
                <a:solidFill>
                  <a:schemeClr val="tx2"/>
                </a:solidFill>
              </a:rPr>
              <a:t>heimageconference.org</a:t>
            </a:r>
          </a:p>
          <a:p>
            <a:pPr marL="411480" lvl="1" indent="0" algn="ctr">
              <a:buNone/>
            </a:pPr>
            <a:r>
              <a:rPr lang="en-US" sz="4000" dirty="0">
                <a:solidFill>
                  <a:schemeClr val="tx2"/>
                </a:solidFill>
              </a:rPr>
              <a:t>b</a:t>
            </a:r>
            <a:r>
              <a:rPr lang="en-US" sz="4000" dirty="0" smtClean="0">
                <a:solidFill>
                  <a:schemeClr val="tx2"/>
                </a:solidFill>
              </a:rPr>
              <a:t>cteal.org </a:t>
            </a:r>
          </a:p>
          <a:p>
            <a:pPr marL="411480" lvl="1" indent="0" algn="ctr">
              <a:buNone/>
            </a:pPr>
            <a:endParaRPr lang="en-US" sz="1800" dirty="0" smtClean="0"/>
          </a:p>
          <a:p>
            <a:pPr marL="411480" lvl="1" indent="0" algn="ctr">
              <a:buNone/>
            </a:pPr>
            <a:r>
              <a:rPr lang="en-US" sz="3200" dirty="0" smtClean="0"/>
              <a:t>Call for  Proposals – late Nov</a:t>
            </a:r>
            <a:endParaRPr lang="en-US" sz="32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45</a:t>
            </a:fld>
            <a:endParaRPr lang="en-US"/>
          </a:p>
        </p:txBody>
      </p:sp>
    </p:spTree>
    <p:extLst>
      <p:ext uri="{BB962C8B-B14F-4D97-AF65-F5344CB8AC3E}">
        <p14:creationId xmlns:p14="http://schemas.microsoft.com/office/powerpoint/2010/main" val="4620435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88640"/>
            <a:ext cx="7620000" cy="85998"/>
          </a:xfrm>
        </p:spPr>
        <p:txBody>
          <a:bodyPr/>
          <a:lstStyle/>
          <a:p>
            <a:pPr algn="ctr"/>
            <a:endParaRPr lang="en-US" sz="40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692696"/>
            <a:ext cx="7848872" cy="5904656"/>
          </a:xfrm>
        </p:spPr>
      </p:pic>
      <p:sp>
        <p:nvSpPr>
          <p:cNvPr id="4" name="Slide Number Placeholder 3"/>
          <p:cNvSpPr>
            <a:spLocks noGrp="1"/>
          </p:cNvSpPr>
          <p:nvPr>
            <p:ph type="sldNum" sz="quarter" idx="12"/>
          </p:nvPr>
        </p:nvSpPr>
        <p:spPr/>
        <p:txBody>
          <a:bodyPr/>
          <a:lstStyle/>
          <a:p>
            <a:fld id="{3FEBF227-96DE-43F6-8BB4-541A9608B3E3}" type="slidenum">
              <a:rPr lang="en-US" smtClean="0"/>
              <a:pPr/>
              <a:t>46</a:t>
            </a:fld>
            <a:endParaRPr lang="en-US"/>
          </a:p>
        </p:txBody>
      </p:sp>
    </p:spTree>
    <p:extLst>
      <p:ext uri="{BB962C8B-B14F-4D97-AF65-F5344CB8AC3E}">
        <p14:creationId xmlns:p14="http://schemas.microsoft.com/office/powerpoint/2010/main" val="3247468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Discuss the questions on the </a:t>
            </a:r>
            <a:r>
              <a:rPr lang="en-US" sz="2400" dirty="0" smtClean="0"/>
              <a:t>handout</a:t>
            </a:r>
            <a:endParaRPr lang="en-US" sz="2400" dirty="0"/>
          </a:p>
        </p:txBody>
      </p:sp>
      <p:sp>
        <p:nvSpPr>
          <p:cNvPr id="3" name="Content Placeholder 2"/>
          <p:cNvSpPr>
            <a:spLocks noGrp="1"/>
          </p:cNvSpPr>
          <p:nvPr>
            <p:ph idx="1"/>
          </p:nvPr>
        </p:nvSpPr>
        <p:spPr/>
        <p:txBody>
          <a:bodyPr>
            <a:normAutofit/>
          </a:bodyPr>
          <a:lstStyle/>
          <a:p>
            <a:r>
              <a:rPr lang="en-US" sz="4000" b="1" dirty="0" smtClean="0"/>
              <a:t>What are some advantages of using social media?</a:t>
            </a:r>
          </a:p>
          <a:p>
            <a:endParaRPr lang="en-US" sz="3200" b="1" dirty="0"/>
          </a:p>
          <a:p>
            <a:endParaRPr lang="en-US" sz="3200" b="1" dirty="0" smtClean="0"/>
          </a:p>
          <a:p>
            <a:r>
              <a:rPr lang="en-US" sz="4000" b="1" dirty="0" smtClean="0"/>
              <a:t>What are some disadvantages of social media use?</a:t>
            </a:r>
            <a:endParaRPr lang="en-US" sz="4000"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5</a:t>
            </a:fld>
            <a:endParaRPr lang="en-US"/>
          </a:p>
        </p:txBody>
      </p:sp>
    </p:spTree>
    <p:extLst>
      <p:ext uri="{BB962C8B-B14F-4D97-AF65-F5344CB8AC3E}">
        <p14:creationId xmlns:p14="http://schemas.microsoft.com/office/powerpoint/2010/main" val="2396368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latin typeface="+mn-lt"/>
              </a:rPr>
              <a:t>7 Steps of Paraphrasing     </a:t>
            </a:r>
            <a:r>
              <a:rPr lang="en-US" sz="2000" b="1" dirty="0" smtClean="0">
                <a:latin typeface="+mn-lt"/>
              </a:rPr>
              <a:t>Put these steps in order</a:t>
            </a:r>
            <a:endParaRPr lang="ru-RU" sz="2000" b="1" dirty="0">
              <a:latin typeface="+mn-lt"/>
            </a:endParaRPr>
          </a:p>
        </p:txBody>
      </p:sp>
      <p:sp>
        <p:nvSpPr>
          <p:cNvPr id="3" name="Content Placeholder 2"/>
          <p:cNvSpPr>
            <a:spLocks noGrp="1"/>
          </p:cNvSpPr>
          <p:nvPr>
            <p:ph idx="1"/>
          </p:nvPr>
        </p:nvSpPr>
        <p:spPr>
          <a:xfrm>
            <a:off x="457200" y="1268760"/>
            <a:ext cx="7620000" cy="5132040"/>
          </a:xfrm>
        </p:spPr>
        <p:txBody>
          <a:bodyPr>
            <a:normAutofit/>
          </a:bodyPr>
          <a:lstStyle/>
          <a:p>
            <a:pPr marL="0" indent="0">
              <a:buNone/>
            </a:pPr>
            <a:r>
              <a:rPr lang="en-US" sz="2800" dirty="0" smtClean="0"/>
              <a:t>___ Compare the original with your paraphrase</a:t>
            </a:r>
          </a:p>
          <a:p>
            <a:pPr marL="0" indent="0">
              <a:buNone/>
            </a:pPr>
            <a:r>
              <a:rPr lang="en-US" sz="2800" dirty="0" smtClean="0"/>
              <a:t>___ Recognize source (in bracket/sentence)</a:t>
            </a:r>
          </a:p>
          <a:p>
            <a:pPr marL="0" indent="0">
              <a:buNone/>
            </a:pPr>
            <a:r>
              <a:rPr lang="en-US" sz="2800" u="sng" dirty="0" smtClean="0"/>
              <a:t>__1_</a:t>
            </a:r>
            <a:r>
              <a:rPr lang="en-US" sz="2800" dirty="0" smtClean="0"/>
              <a:t>Be sure you understand the text and that it suits your purpose</a:t>
            </a:r>
          </a:p>
          <a:p>
            <a:pPr marL="0" indent="0">
              <a:buNone/>
            </a:pPr>
            <a:r>
              <a:rPr lang="en-US" sz="2800" dirty="0" smtClean="0"/>
              <a:t>___ Break the sentences into meaningful thought groups (AKA grammatical chunks)</a:t>
            </a:r>
          </a:p>
          <a:p>
            <a:pPr marL="0" indent="0">
              <a:buNone/>
            </a:pPr>
            <a:r>
              <a:rPr lang="en-US" sz="2800" dirty="0" smtClean="0"/>
              <a:t>___ Change the wording (see 7 strategies) </a:t>
            </a:r>
          </a:p>
          <a:p>
            <a:pPr marL="0" indent="0">
              <a:buNone/>
            </a:pPr>
            <a:r>
              <a:rPr lang="en-US" sz="2800" dirty="0" smtClean="0"/>
              <a:t>___ Cross out unnecessary info/details</a:t>
            </a:r>
          </a:p>
          <a:p>
            <a:pPr marL="0" indent="0">
              <a:buNone/>
            </a:pPr>
            <a:r>
              <a:rPr lang="en-US" sz="2800" dirty="0" smtClean="0"/>
              <a:t>___ Circle the key words/ specific vocabulary for the topic</a:t>
            </a:r>
          </a:p>
          <a:p>
            <a:pPr marL="0" indent="0">
              <a:buNone/>
            </a:pPr>
            <a:endParaRPr lang="en-US" dirty="0" smtClean="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6</a:t>
            </a:fld>
            <a:endParaRPr lang="en-US"/>
          </a:p>
        </p:txBody>
      </p:sp>
    </p:spTree>
    <p:extLst>
      <p:ext uri="{BB962C8B-B14F-4D97-AF65-F5344CB8AC3E}">
        <p14:creationId xmlns:p14="http://schemas.microsoft.com/office/powerpoint/2010/main" val="1827772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Answers:  7 possible Paraphrasing  Steps</a:t>
            </a:r>
            <a:endParaRPr lang="ru-RU" sz="2800" b="1" dirty="0"/>
          </a:p>
        </p:txBody>
      </p:sp>
      <p:sp>
        <p:nvSpPr>
          <p:cNvPr id="3" name="Content Placeholder 2"/>
          <p:cNvSpPr>
            <a:spLocks noGrp="1"/>
          </p:cNvSpPr>
          <p:nvPr>
            <p:ph idx="1"/>
          </p:nvPr>
        </p:nvSpPr>
        <p:spPr>
          <a:xfrm>
            <a:off x="457200" y="1268760"/>
            <a:ext cx="7620000" cy="5132040"/>
          </a:xfrm>
        </p:spPr>
        <p:txBody>
          <a:bodyPr>
            <a:normAutofit/>
          </a:bodyPr>
          <a:lstStyle/>
          <a:p>
            <a:pPr marL="0" indent="0">
              <a:buNone/>
            </a:pPr>
            <a:r>
              <a:rPr lang="en-US" sz="2800" u="sng" dirty="0" smtClean="0"/>
              <a:t>_</a:t>
            </a:r>
            <a:r>
              <a:rPr lang="en-US" sz="2800" b="1" u="sng" dirty="0" smtClean="0">
                <a:solidFill>
                  <a:srgbClr val="7030A0"/>
                </a:solidFill>
              </a:rPr>
              <a:t>6 </a:t>
            </a:r>
            <a:r>
              <a:rPr lang="en-US" sz="2800" dirty="0" smtClean="0"/>
              <a:t>Compare the original with your paraphrase</a:t>
            </a:r>
          </a:p>
          <a:p>
            <a:pPr marL="0" indent="0">
              <a:buNone/>
            </a:pPr>
            <a:r>
              <a:rPr lang="en-US" sz="2800" b="1" dirty="0" smtClean="0">
                <a:solidFill>
                  <a:srgbClr val="7030A0"/>
                </a:solidFill>
              </a:rPr>
              <a:t>_</a:t>
            </a:r>
            <a:r>
              <a:rPr lang="en-US" sz="2800" b="1" u="sng" dirty="0" smtClean="0">
                <a:solidFill>
                  <a:srgbClr val="7030A0"/>
                </a:solidFill>
              </a:rPr>
              <a:t>7 </a:t>
            </a:r>
            <a:r>
              <a:rPr lang="en-US" sz="2800" b="1" dirty="0" smtClean="0">
                <a:solidFill>
                  <a:srgbClr val="7030A0"/>
                </a:solidFill>
              </a:rPr>
              <a:t> </a:t>
            </a:r>
            <a:r>
              <a:rPr lang="en-US" sz="2800" dirty="0" smtClean="0"/>
              <a:t>Recognize source (in bracket/sentence)</a:t>
            </a:r>
          </a:p>
          <a:p>
            <a:pPr marL="0" indent="0">
              <a:buNone/>
            </a:pPr>
            <a:r>
              <a:rPr lang="en-US" sz="2800" u="sng" dirty="0" smtClean="0"/>
              <a:t>_1_</a:t>
            </a:r>
            <a:r>
              <a:rPr lang="en-US" sz="2800" dirty="0" smtClean="0"/>
              <a:t>Be sure you understand the text and that it suits your purpose</a:t>
            </a:r>
          </a:p>
          <a:p>
            <a:pPr marL="0" indent="0">
              <a:buNone/>
            </a:pPr>
            <a:r>
              <a:rPr lang="en-US" sz="2800" dirty="0" smtClean="0"/>
              <a:t>_</a:t>
            </a:r>
            <a:r>
              <a:rPr lang="en-US" sz="2800" b="1" u="sng" dirty="0" smtClean="0">
                <a:solidFill>
                  <a:srgbClr val="7030A0"/>
                </a:solidFill>
              </a:rPr>
              <a:t>4</a:t>
            </a:r>
            <a:r>
              <a:rPr lang="en-US" sz="2800" u="sng" dirty="0" smtClean="0"/>
              <a:t>_ </a:t>
            </a:r>
            <a:r>
              <a:rPr lang="en-US" sz="2800" dirty="0" smtClean="0"/>
              <a:t>Break the sentences into meaningful thought groups (AKA grammatical chunks)</a:t>
            </a:r>
          </a:p>
          <a:p>
            <a:pPr marL="0" indent="0">
              <a:buNone/>
            </a:pPr>
            <a:r>
              <a:rPr lang="en-US" sz="2800" b="1" dirty="0" smtClean="0">
                <a:solidFill>
                  <a:srgbClr val="7030A0"/>
                </a:solidFill>
              </a:rPr>
              <a:t>_</a:t>
            </a:r>
            <a:r>
              <a:rPr lang="en-US" sz="2800" b="1" u="sng" dirty="0" smtClean="0">
                <a:solidFill>
                  <a:srgbClr val="7030A0"/>
                </a:solidFill>
              </a:rPr>
              <a:t>5</a:t>
            </a:r>
            <a:r>
              <a:rPr lang="en-US" sz="2800" dirty="0" smtClean="0"/>
              <a:t>_ Change the wording (see 7 strategies) </a:t>
            </a:r>
          </a:p>
          <a:p>
            <a:pPr marL="0" indent="0">
              <a:buNone/>
            </a:pPr>
            <a:r>
              <a:rPr lang="en-US" sz="2800" b="1" dirty="0" smtClean="0">
                <a:solidFill>
                  <a:srgbClr val="7030A0"/>
                </a:solidFill>
              </a:rPr>
              <a:t>_</a:t>
            </a:r>
            <a:r>
              <a:rPr lang="en-US" sz="2800" b="1" u="sng" dirty="0" smtClean="0">
                <a:solidFill>
                  <a:srgbClr val="7030A0"/>
                </a:solidFill>
              </a:rPr>
              <a:t>2</a:t>
            </a:r>
            <a:r>
              <a:rPr lang="en-US" sz="2800" dirty="0" smtClean="0"/>
              <a:t>_ Cross out unnecessary info/details</a:t>
            </a:r>
          </a:p>
          <a:p>
            <a:pPr marL="0" indent="0">
              <a:buNone/>
            </a:pPr>
            <a:r>
              <a:rPr lang="en-US" sz="2800" dirty="0" smtClean="0"/>
              <a:t>_</a:t>
            </a:r>
            <a:r>
              <a:rPr lang="en-US" sz="2800" b="1" u="sng" dirty="0" smtClean="0">
                <a:solidFill>
                  <a:srgbClr val="7030A0"/>
                </a:solidFill>
              </a:rPr>
              <a:t>3</a:t>
            </a:r>
            <a:r>
              <a:rPr lang="en-US" sz="2800" b="1" dirty="0" smtClean="0">
                <a:solidFill>
                  <a:srgbClr val="7030A0"/>
                </a:solidFill>
              </a:rPr>
              <a:t>_ </a:t>
            </a:r>
            <a:r>
              <a:rPr lang="en-US" sz="2800" dirty="0" smtClean="0"/>
              <a:t>Circle the key words/ specific vocabulary for the topic</a:t>
            </a:r>
          </a:p>
          <a:p>
            <a:pPr marL="0" indent="0">
              <a:buNone/>
            </a:pPr>
            <a:endParaRPr lang="en-US" dirty="0" smtClean="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7</a:t>
            </a:fld>
            <a:endParaRPr lang="en-US"/>
          </a:p>
        </p:txBody>
      </p:sp>
    </p:spTree>
    <p:extLst>
      <p:ext uri="{BB962C8B-B14F-4D97-AF65-F5344CB8AC3E}">
        <p14:creationId xmlns:p14="http://schemas.microsoft.com/office/powerpoint/2010/main" val="2532366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 Review: Thought Groups</a:t>
            </a:r>
            <a:endParaRPr lang="ru-RU" sz="4000" b="1" dirty="0"/>
          </a:p>
        </p:txBody>
      </p:sp>
      <p:sp>
        <p:nvSpPr>
          <p:cNvPr id="3" name="Content Placeholder 2"/>
          <p:cNvSpPr>
            <a:spLocks noGrp="1"/>
          </p:cNvSpPr>
          <p:nvPr>
            <p:ph idx="1"/>
          </p:nvPr>
        </p:nvSpPr>
        <p:spPr/>
        <p:txBody>
          <a:bodyPr>
            <a:normAutofit/>
          </a:bodyPr>
          <a:lstStyle/>
          <a:p>
            <a:pPr marL="114300" indent="0">
              <a:buNone/>
            </a:pPr>
            <a:r>
              <a:rPr lang="en-US" b="1" dirty="0" smtClean="0"/>
              <a:t>Discuss: </a:t>
            </a:r>
          </a:p>
          <a:p>
            <a:pPr marL="114300" indent="0">
              <a:buNone/>
            </a:pPr>
            <a:endParaRPr lang="en-US" b="1" dirty="0" smtClean="0"/>
          </a:p>
          <a:p>
            <a:r>
              <a:rPr lang="en-US" sz="3600" b="1" dirty="0" smtClean="0"/>
              <a:t>What are thought groups?</a:t>
            </a:r>
          </a:p>
          <a:p>
            <a:endParaRPr lang="en-US" sz="3600" b="1" dirty="0"/>
          </a:p>
          <a:p>
            <a:r>
              <a:rPr lang="en-US" sz="3600" b="1" dirty="0" smtClean="0"/>
              <a:t>How are they connected to paraphrasing?</a:t>
            </a:r>
          </a:p>
          <a:p>
            <a:endParaRPr lang="en-US" b="1" dirty="0" smtClean="0"/>
          </a:p>
          <a:p>
            <a:endParaRPr lang="en-US" b="1" dirty="0" smtClean="0"/>
          </a:p>
          <a:p>
            <a:endParaRPr lang="en-US"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8</a:t>
            </a:fld>
            <a:endParaRPr lang="en-US"/>
          </a:p>
        </p:txBody>
      </p:sp>
    </p:spTree>
    <p:extLst>
      <p:ext uri="{BB962C8B-B14F-4D97-AF65-F5344CB8AC3E}">
        <p14:creationId xmlns:p14="http://schemas.microsoft.com/office/powerpoint/2010/main" val="4058560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4082"/>
          </a:xfrm>
        </p:spPr>
        <p:txBody>
          <a:bodyPr/>
          <a:lstStyle/>
          <a:p>
            <a:r>
              <a:rPr lang="en-US" sz="2800" dirty="0" smtClean="0"/>
              <a:t>TG = </a:t>
            </a:r>
            <a:r>
              <a:rPr lang="en-US" sz="2800" dirty="0"/>
              <a:t/>
            </a:r>
            <a:br>
              <a:rPr lang="en-US" sz="2800" dirty="0"/>
            </a:br>
            <a:r>
              <a:rPr lang="en-US" sz="2800" dirty="0" smtClean="0"/>
              <a:t>set </a:t>
            </a:r>
            <a:r>
              <a:rPr lang="en-US" sz="2800" dirty="0" smtClean="0"/>
              <a:t>of words connected by grammar or meaning.</a:t>
            </a:r>
            <a:endParaRPr lang="en-US" sz="2800" dirty="0"/>
          </a:p>
        </p:txBody>
      </p:sp>
      <p:sp>
        <p:nvSpPr>
          <p:cNvPr id="3" name="Content Placeholder 2"/>
          <p:cNvSpPr>
            <a:spLocks noGrp="1"/>
          </p:cNvSpPr>
          <p:nvPr>
            <p:ph idx="1"/>
          </p:nvPr>
        </p:nvSpPr>
        <p:spPr>
          <a:xfrm>
            <a:off x="457200" y="1196752"/>
            <a:ext cx="7620000" cy="5204048"/>
          </a:xfrm>
        </p:spPr>
        <p:txBody>
          <a:bodyPr>
            <a:normAutofit/>
          </a:bodyPr>
          <a:lstStyle/>
          <a:p>
            <a:endParaRPr lang="en-US" b="1" dirty="0" smtClean="0"/>
          </a:p>
          <a:p>
            <a:pPr marL="114300" indent="0">
              <a:buNone/>
            </a:pPr>
            <a:r>
              <a:rPr lang="en-US" b="1" dirty="0" smtClean="0">
                <a:solidFill>
                  <a:srgbClr val="FF0000"/>
                </a:solidFill>
              </a:rPr>
              <a:t>The </a:t>
            </a:r>
            <a:r>
              <a:rPr lang="en-US" b="1" dirty="0">
                <a:solidFill>
                  <a:srgbClr val="FF0000"/>
                </a:solidFill>
              </a:rPr>
              <a:t>English essay </a:t>
            </a:r>
            <a:r>
              <a:rPr lang="en-US" b="1" dirty="0">
                <a:solidFill>
                  <a:srgbClr val="0070C0"/>
                </a:solidFill>
              </a:rPr>
              <a:t>was confusing </a:t>
            </a:r>
            <a:r>
              <a:rPr lang="en-US" b="1" dirty="0">
                <a:solidFill>
                  <a:srgbClr val="7030A0"/>
                </a:solidFill>
              </a:rPr>
              <a:t>because</a:t>
            </a:r>
            <a:r>
              <a:rPr lang="en-US" b="1" dirty="0"/>
              <a:t> </a:t>
            </a:r>
            <a:r>
              <a:rPr lang="en-US" b="1" dirty="0">
                <a:solidFill>
                  <a:schemeClr val="accent4">
                    <a:lumMod val="75000"/>
                  </a:schemeClr>
                </a:solidFill>
              </a:rPr>
              <a:t>the student </a:t>
            </a:r>
            <a:r>
              <a:rPr lang="en-US" b="1" dirty="0"/>
              <a:t>used Google Translate</a:t>
            </a:r>
            <a:r>
              <a:rPr lang="en-US" b="1" dirty="0" smtClean="0"/>
              <a:t>.</a:t>
            </a:r>
          </a:p>
          <a:p>
            <a:pPr marL="114300" indent="0">
              <a:buNone/>
            </a:pPr>
            <a:endParaRPr lang="en-US" b="1" dirty="0"/>
          </a:p>
          <a:p>
            <a:pPr marL="114300" indent="0">
              <a:buNone/>
            </a:pPr>
            <a:r>
              <a:rPr lang="en-US" b="1" dirty="0" smtClean="0"/>
              <a:t> </a:t>
            </a:r>
            <a:r>
              <a:rPr lang="en-US" b="1" dirty="0" smtClean="0">
                <a:solidFill>
                  <a:srgbClr val="FF0000"/>
                </a:solidFill>
              </a:rPr>
              <a:t>The </a:t>
            </a:r>
            <a:r>
              <a:rPr lang="en-US" b="1" dirty="0" smtClean="0">
                <a:solidFill>
                  <a:srgbClr val="FF0000"/>
                </a:solidFill>
              </a:rPr>
              <a:t>English </a:t>
            </a:r>
            <a:r>
              <a:rPr lang="en-US" b="1" dirty="0" smtClean="0">
                <a:solidFill>
                  <a:srgbClr val="FF0000"/>
                </a:solidFill>
              </a:rPr>
              <a:t>essay which described the benefits of phrase-based machine translation (PBMT)</a:t>
            </a:r>
            <a:r>
              <a:rPr lang="en-US" b="1" dirty="0" smtClean="0"/>
              <a:t> </a:t>
            </a:r>
            <a:r>
              <a:rPr lang="en-US" b="1" dirty="0" smtClean="0">
                <a:solidFill>
                  <a:srgbClr val="0070C0"/>
                </a:solidFill>
              </a:rPr>
              <a:t>confused the reader </a:t>
            </a:r>
            <a:r>
              <a:rPr lang="en-US" b="1" dirty="0" smtClean="0">
                <a:solidFill>
                  <a:srgbClr val="7030A0"/>
                </a:solidFill>
              </a:rPr>
              <a:t>because </a:t>
            </a:r>
            <a:r>
              <a:rPr lang="en-US" b="1" dirty="0" smtClean="0">
                <a:solidFill>
                  <a:schemeClr val="accent4">
                    <a:lumMod val="75000"/>
                  </a:schemeClr>
                </a:solidFill>
              </a:rPr>
              <a:t>the international student </a:t>
            </a:r>
            <a:r>
              <a:rPr lang="en-US" b="1" dirty="0" smtClean="0"/>
              <a:t>used Google Translate.</a:t>
            </a:r>
          </a:p>
          <a:p>
            <a:endParaRPr lang="en-US" b="1" dirty="0" smtClean="0"/>
          </a:p>
          <a:p>
            <a:pPr marL="114300" indent="0">
              <a:buNone/>
            </a:pPr>
            <a:r>
              <a:rPr lang="en-US" b="1" dirty="0">
                <a:solidFill>
                  <a:srgbClr val="FF0000"/>
                </a:solidFill>
              </a:rPr>
              <a:t>The five page English language essay which argued for the benefits of phrase-based machine translation (PBMT) </a:t>
            </a:r>
            <a:r>
              <a:rPr lang="en-US" b="1" dirty="0">
                <a:solidFill>
                  <a:srgbClr val="0070C0"/>
                </a:solidFill>
              </a:rPr>
              <a:t>confused the professor </a:t>
            </a:r>
            <a:r>
              <a:rPr lang="en-US" b="1" dirty="0">
                <a:solidFill>
                  <a:srgbClr val="7030A0"/>
                </a:solidFill>
              </a:rPr>
              <a:t>because</a:t>
            </a:r>
            <a:r>
              <a:rPr lang="en-US" b="1" dirty="0"/>
              <a:t> </a:t>
            </a:r>
            <a:r>
              <a:rPr lang="en-US" b="1" dirty="0">
                <a:solidFill>
                  <a:schemeClr val="accent4">
                    <a:lumMod val="75000"/>
                  </a:schemeClr>
                </a:solidFill>
              </a:rPr>
              <a:t>the French speaking international Info Tech student</a:t>
            </a:r>
            <a:r>
              <a:rPr lang="en-US" b="1" dirty="0"/>
              <a:t> used Google Translate, a free app used by many </a:t>
            </a:r>
            <a:r>
              <a:rPr lang="en-US" b="1"/>
              <a:t>language </a:t>
            </a:r>
            <a:r>
              <a:rPr lang="en-US" b="1" smtClean="0"/>
              <a:t>learners.</a:t>
            </a:r>
            <a:endParaRPr lang="en-US" b="1" dirty="0"/>
          </a:p>
          <a:p>
            <a:endParaRPr lang="en-US" dirty="0" smtClean="0"/>
          </a:p>
        </p:txBody>
      </p:sp>
      <p:sp>
        <p:nvSpPr>
          <p:cNvPr id="4" name="Slide Number Placeholder 3"/>
          <p:cNvSpPr>
            <a:spLocks noGrp="1"/>
          </p:cNvSpPr>
          <p:nvPr>
            <p:ph type="sldNum" sz="quarter" idx="12"/>
          </p:nvPr>
        </p:nvSpPr>
        <p:spPr/>
        <p:txBody>
          <a:bodyPr/>
          <a:lstStyle/>
          <a:p>
            <a:fld id="{3FEBF227-96DE-43F6-8BB4-541A9608B3E3}" type="slidenum">
              <a:rPr lang="en-US" smtClean="0"/>
              <a:pPr/>
              <a:t>9</a:t>
            </a:fld>
            <a:endParaRPr lang="en-US"/>
          </a:p>
        </p:txBody>
      </p:sp>
    </p:spTree>
    <p:extLst>
      <p:ext uri="{BB962C8B-B14F-4D97-AF65-F5344CB8AC3E}">
        <p14:creationId xmlns:p14="http://schemas.microsoft.com/office/powerpoint/2010/main" val="38395535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1905</TotalTime>
  <Words>2153</Words>
  <Application>Microsoft Office PowerPoint</Application>
  <PresentationFormat>On-screen Show (4:3)</PresentationFormat>
  <Paragraphs>344</Paragraphs>
  <Slides>46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Calibri</vt:lpstr>
      <vt:lpstr>Cambria</vt:lpstr>
      <vt:lpstr>Roboto</vt:lpstr>
      <vt:lpstr>Wingdings</vt:lpstr>
      <vt:lpstr>Adjacency</vt:lpstr>
      <vt:lpstr>7x7x7  Paraphrasing Method Lesson Materials</vt:lpstr>
      <vt:lpstr>Session Overview</vt:lpstr>
      <vt:lpstr>Paraphrasing  Skills Preview</vt:lpstr>
      <vt:lpstr>Topic Preview: Make a list of social media sites you and your friends use    </vt:lpstr>
      <vt:lpstr>Discuss the questions on the handout</vt:lpstr>
      <vt:lpstr>7 Steps of Paraphrasing     Put these steps in order</vt:lpstr>
      <vt:lpstr>Answers:  7 possible Paraphrasing  Steps</vt:lpstr>
      <vt:lpstr> Review: Thought Groups</vt:lpstr>
      <vt:lpstr>TG =  set of words connected by grammar or meaning.</vt:lpstr>
      <vt:lpstr>Thought Group Task:</vt:lpstr>
      <vt:lpstr>Examples of  thought groups</vt:lpstr>
      <vt:lpstr>PowerPoint Presentation</vt:lpstr>
      <vt:lpstr> Suggested Thought Groups  source: Background Social Networking, ProCon.org, 2018a) </vt:lpstr>
      <vt:lpstr>PowerPoint Presentation</vt:lpstr>
      <vt:lpstr>Step: Cross out unnecessary details </vt:lpstr>
      <vt:lpstr>Ex: unnecessary info for an argument essay</vt:lpstr>
      <vt:lpstr>Ex: Circle/ Select Key words</vt:lpstr>
      <vt:lpstr>7 Common Strategies: Description</vt:lpstr>
      <vt:lpstr>Vital step:</vt:lpstr>
      <vt:lpstr>Student Handout  excerpt 7 Strategies: Description     Example:  Notice   the  strategy (bold on handout)                                 underlining  shows key words              colors &amp;  /   show thought groups                     </vt:lpstr>
      <vt:lpstr>Identifying Strategies </vt:lpstr>
      <vt:lpstr>Identifying Strategies Example  </vt:lpstr>
      <vt:lpstr>Example Suggested  Analysis</vt:lpstr>
      <vt:lpstr>1. Identifying Strategies</vt:lpstr>
      <vt:lpstr>1. Suggested  Analysis</vt:lpstr>
      <vt:lpstr>2. Identifying Strategies</vt:lpstr>
      <vt:lpstr>2. Suggested  analysis</vt:lpstr>
      <vt:lpstr>3. Identifying Strategies </vt:lpstr>
      <vt:lpstr>3. Suggested Analysis</vt:lpstr>
      <vt:lpstr>Evaluating Paraphrases   Example</vt:lpstr>
      <vt:lpstr>Suggested  Analysis - Example</vt:lpstr>
      <vt:lpstr>1. Suggested Analysis</vt:lpstr>
      <vt:lpstr>2. Suggested Analysis</vt:lpstr>
      <vt:lpstr>3. Suggested Analysis</vt:lpstr>
      <vt:lpstr>Your Turn  #1</vt:lpstr>
      <vt:lpstr>Your Turn 2        Option A</vt:lpstr>
      <vt:lpstr> Canada’s  Maxime Comtois /rests his head on his glove /after missing a penalty shot.  / Team Canada  lost  to Finland  / during overtime / in Vancouver on Wednesday, January 2, 2019.                                                                I mage source: Global news  </vt:lpstr>
      <vt:lpstr>So?</vt:lpstr>
      <vt:lpstr>Option A </vt:lpstr>
      <vt:lpstr>Option B  How could hockey sticks placed by doorways be connected to Social Media?                                                                                                                                                                                                      Source: ctvnews.ca         #SticksOutfor Humboldt</vt:lpstr>
      <vt:lpstr>What do you know about April 6, 2018 and the Humboldt Broncos? Source:  theguardianpe.ca                                                                                                                                    source: unknown</vt:lpstr>
      <vt:lpstr>Task instructions for A and/or B</vt:lpstr>
      <vt:lpstr>7 x 7 x 7 paraphrasing method</vt:lpstr>
      <vt:lpstr>7x7x7 Paraphrasing Method</vt:lpstr>
      <vt:lpstr>Save the Date!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janice.penner</dc:creator>
  <cp:lastModifiedBy>Penner, Janice</cp:lastModifiedBy>
  <cp:revision>159</cp:revision>
  <cp:lastPrinted>2019-04-09T22:20:23Z</cp:lastPrinted>
  <dcterms:created xsi:type="dcterms:W3CDTF">2015-09-23T05:35:18Z</dcterms:created>
  <dcterms:modified xsi:type="dcterms:W3CDTF">2019-10-15T19:45:51Z</dcterms:modified>
</cp:coreProperties>
</file>