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handoutMasterIdLst>
    <p:handoutMasterId r:id="rId53"/>
  </p:handoutMasterIdLst>
  <p:sldIdLst>
    <p:sldId id="256" r:id="rId2"/>
    <p:sldId id="307" r:id="rId3"/>
    <p:sldId id="257" r:id="rId4"/>
    <p:sldId id="258" r:id="rId5"/>
    <p:sldId id="260" r:id="rId6"/>
    <p:sldId id="310" r:id="rId7"/>
    <p:sldId id="308" r:id="rId8"/>
    <p:sldId id="309" r:id="rId9"/>
    <p:sldId id="261" r:id="rId10"/>
    <p:sldId id="285" r:id="rId11"/>
    <p:sldId id="286" r:id="rId12"/>
    <p:sldId id="287" r:id="rId13"/>
    <p:sldId id="288" r:id="rId14"/>
    <p:sldId id="289" r:id="rId15"/>
    <p:sldId id="290" r:id="rId16"/>
    <p:sldId id="291" r:id="rId17"/>
    <p:sldId id="270" r:id="rId18"/>
    <p:sldId id="272" r:id="rId19"/>
    <p:sldId id="305" r:id="rId20"/>
    <p:sldId id="274" r:id="rId21"/>
    <p:sldId id="306" r:id="rId22"/>
    <p:sldId id="316" r:id="rId23"/>
    <p:sldId id="317" r:id="rId24"/>
    <p:sldId id="318" r:id="rId25"/>
    <p:sldId id="275" r:id="rId26"/>
    <p:sldId id="276" r:id="rId27"/>
    <p:sldId id="319" r:id="rId28"/>
    <p:sldId id="320" r:id="rId29"/>
    <p:sldId id="321" r:id="rId30"/>
    <p:sldId id="322" r:id="rId31"/>
    <p:sldId id="323" r:id="rId32"/>
    <p:sldId id="324" r:id="rId33"/>
    <p:sldId id="284" r:id="rId34"/>
    <p:sldId id="292" r:id="rId35"/>
    <p:sldId id="294" r:id="rId36"/>
    <p:sldId id="295" r:id="rId37"/>
    <p:sldId id="299" r:id="rId38"/>
    <p:sldId id="300" r:id="rId39"/>
    <p:sldId id="332" r:id="rId40"/>
    <p:sldId id="333" r:id="rId41"/>
    <p:sldId id="326" r:id="rId42"/>
    <p:sldId id="327" r:id="rId43"/>
    <p:sldId id="329" r:id="rId44"/>
    <p:sldId id="331" r:id="rId45"/>
    <p:sldId id="313" r:id="rId46"/>
    <p:sldId id="314" r:id="rId47"/>
    <p:sldId id="325" r:id="rId48"/>
    <p:sldId id="296" r:id="rId49"/>
    <p:sldId id="301" r:id="rId50"/>
    <p:sldId id="304" r:id="rId51"/>
  </p:sldIdLst>
  <p:sldSz cx="9144000" cy="6858000" type="screen4x3"/>
  <p:notesSz cx="6669088" cy="9867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4" autoAdjust="0"/>
    <p:restoredTop sz="94660"/>
  </p:normalViewPr>
  <p:slideViewPr>
    <p:cSldViewPr>
      <p:cViewPr varScale="1">
        <p:scale>
          <a:sx n="87" d="100"/>
          <a:sy n="87" d="100"/>
        </p:scale>
        <p:origin x="-144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3395"/>
          </a:xfrm>
          <a:prstGeom prst="rect">
            <a:avLst/>
          </a:prstGeom>
        </p:spPr>
        <p:txBody>
          <a:bodyPr vert="horz" lIns="90407" tIns="45203" rIns="90407" bIns="45203" rtlCol="0"/>
          <a:lstStyle>
            <a:lvl1pPr algn="l">
              <a:defRPr sz="1200"/>
            </a:lvl1pPr>
          </a:lstStyle>
          <a:p>
            <a:endParaRPr lang="ru-RU"/>
          </a:p>
        </p:txBody>
      </p:sp>
      <p:sp>
        <p:nvSpPr>
          <p:cNvPr id="3" name="Date Placeholder 2"/>
          <p:cNvSpPr>
            <a:spLocks noGrp="1"/>
          </p:cNvSpPr>
          <p:nvPr>
            <p:ph type="dt" sz="quarter" idx="1"/>
          </p:nvPr>
        </p:nvSpPr>
        <p:spPr>
          <a:xfrm>
            <a:off x="3777607" y="0"/>
            <a:ext cx="2889938" cy="493395"/>
          </a:xfrm>
          <a:prstGeom prst="rect">
            <a:avLst/>
          </a:prstGeom>
        </p:spPr>
        <p:txBody>
          <a:bodyPr vert="horz" lIns="90407" tIns="45203" rIns="90407" bIns="45203" rtlCol="0"/>
          <a:lstStyle>
            <a:lvl1pPr algn="r">
              <a:defRPr sz="1200"/>
            </a:lvl1pPr>
          </a:lstStyle>
          <a:p>
            <a:fld id="{DBB3E14F-58A9-4503-A01E-9D2A7996044A}" type="datetimeFigureOut">
              <a:rPr lang="ru-RU" smtClean="0"/>
              <a:t>18.05.2017</a:t>
            </a:fld>
            <a:endParaRPr lang="ru-RU"/>
          </a:p>
        </p:txBody>
      </p:sp>
      <p:sp>
        <p:nvSpPr>
          <p:cNvPr id="4" name="Footer Placeholder 3"/>
          <p:cNvSpPr>
            <a:spLocks noGrp="1"/>
          </p:cNvSpPr>
          <p:nvPr>
            <p:ph type="ftr" sz="quarter" idx="2"/>
          </p:nvPr>
        </p:nvSpPr>
        <p:spPr>
          <a:xfrm>
            <a:off x="0" y="9372792"/>
            <a:ext cx="2889938" cy="493395"/>
          </a:xfrm>
          <a:prstGeom prst="rect">
            <a:avLst/>
          </a:prstGeom>
        </p:spPr>
        <p:txBody>
          <a:bodyPr vert="horz" lIns="90407" tIns="45203" rIns="90407" bIns="45203" rtlCol="0" anchor="b"/>
          <a:lstStyle>
            <a:lvl1pPr algn="l">
              <a:defRPr sz="1200"/>
            </a:lvl1pPr>
          </a:lstStyle>
          <a:p>
            <a:endParaRPr lang="ru-RU"/>
          </a:p>
        </p:txBody>
      </p:sp>
      <p:sp>
        <p:nvSpPr>
          <p:cNvPr id="5" name="Slide Number Placeholder 4"/>
          <p:cNvSpPr>
            <a:spLocks noGrp="1"/>
          </p:cNvSpPr>
          <p:nvPr>
            <p:ph type="sldNum" sz="quarter" idx="3"/>
          </p:nvPr>
        </p:nvSpPr>
        <p:spPr>
          <a:xfrm>
            <a:off x="3777607" y="9372792"/>
            <a:ext cx="2889938" cy="493395"/>
          </a:xfrm>
          <a:prstGeom prst="rect">
            <a:avLst/>
          </a:prstGeom>
        </p:spPr>
        <p:txBody>
          <a:bodyPr vert="horz" lIns="90407" tIns="45203" rIns="90407" bIns="45203" rtlCol="0" anchor="b"/>
          <a:lstStyle>
            <a:lvl1pPr algn="r">
              <a:defRPr sz="1200"/>
            </a:lvl1pPr>
          </a:lstStyle>
          <a:p>
            <a:fld id="{B5A2D0CB-DB6C-44ED-866D-6AD1FA12BB79}" type="slidenum">
              <a:rPr lang="ru-RU" smtClean="0"/>
              <a:t>‹#›</a:t>
            </a:fld>
            <a:endParaRPr lang="ru-RU"/>
          </a:p>
        </p:txBody>
      </p:sp>
    </p:spTree>
    <p:extLst>
      <p:ext uri="{BB962C8B-B14F-4D97-AF65-F5344CB8AC3E}">
        <p14:creationId xmlns:p14="http://schemas.microsoft.com/office/powerpoint/2010/main" val="2472869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65" cy="493948"/>
          </a:xfrm>
          <a:prstGeom prst="rect">
            <a:avLst/>
          </a:prstGeom>
        </p:spPr>
        <p:txBody>
          <a:bodyPr vert="horz" lIns="90407" tIns="45203" rIns="90407" bIns="45203" rtlCol="0"/>
          <a:lstStyle>
            <a:lvl1pPr algn="l">
              <a:defRPr sz="1200"/>
            </a:lvl1pPr>
          </a:lstStyle>
          <a:p>
            <a:endParaRPr lang="en-US"/>
          </a:p>
        </p:txBody>
      </p:sp>
      <p:sp>
        <p:nvSpPr>
          <p:cNvPr id="3" name="Date Placeholder 2"/>
          <p:cNvSpPr>
            <a:spLocks noGrp="1"/>
          </p:cNvSpPr>
          <p:nvPr>
            <p:ph type="dt" idx="1"/>
          </p:nvPr>
        </p:nvSpPr>
        <p:spPr>
          <a:xfrm>
            <a:off x="3776866" y="0"/>
            <a:ext cx="2890665" cy="493948"/>
          </a:xfrm>
          <a:prstGeom prst="rect">
            <a:avLst/>
          </a:prstGeom>
        </p:spPr>
        <p:txBody>
          <a:bodyPr vert="horz" lIns="90407" tIns="45203" rIns="90407" bIns="45203" rtlCol="0"/>
          <a:lstStyle>
            <a:lvl1pPr algn="r">
              <a:defRPr sz="1200"/>
            </a:lvl1pPr>
          </a:lstStyle>
          <a:p>
            <a:fld id="{2DBFAE90-FC8E-4EBA-9A03-5D2ABB496E16}" type="datetimeFigureOut">
              <a:rPr lang="en-US" smtClean="0"/>
              <a:t>5/18/2017</a:t>
            </a:fld>
            <a:endParaRPr lang="en-US"/>
          </a:p>
        </p:txBody>
      </p:sp>
      <p:sp>
        <p:nvSpPr>
          <p:cNvPr id="4" name="Slide Image Placeholder 3"/>
          <p:cNvSpPr>
            <a:spLocks noGrp="1" noRot="1" noChangeAspect="1"/>
          </p:cNvSpPr>
          <p:nvPr>
            <p:ph type="sldImg" idx="2"/>
          </p:nvPr>
        </p:nvSpPr>
        <p:spPr>
          <a:xfrm>
            <a:off x="868363" y="739775"/>
            <a:ext cx="4932362" cy="3700463"/>
          </a:xfrm>
          <a:prstGeom prst="rect">
            <a:avLst/>
          </a:prstGeom>
          <a:noFill/>
          <a:ln w="12700">
            <a:solidFill>
              <a:prstClr val="black"/>
            </a:solidFill>
          </a:ln>
        </p:spPr>
        <p:txBody>
          <a:bodyPr vert="horz" lIns="90407" tIns="45203" rIns="90407" bIns="45203" rtlCol="0" anchor="ctr"/>
          <a:lstStyle/>
          <a:p>
            <a:endParaRPr lang="en-US"/>
          </a:p>
        </p:txBody>
      </p:sp>
      <p:sp>
        <p:nvSpPr>
          <p:cNvPr id="5" name="Notes Placeholder 4"/>
          <p:cNvSpPr>
            <a:spLocks noGrp="1"/>
          </p:cNvSpPr>
          <p:nvPr>
            <p:ph type="body" sz="quarter" idx="3"/>
          </p:nvPr>
        </p:nvSpPr>
        <p:spPr>
          <a:xfrm>
            <a:off x="666598" y="4686977"/>
            <a:ext cx="5335893" cy="4440791"/>
          </a:xfrm>
          <a:prstGeom prst="rect">
            <a:avLst/>
          </a:prstGeom>
        </p:spPr>
        <p:txBody>
          <a:bodyPr vert="horz" lIns="90407" tIns="45203" rIns="90407" bIns="4520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2375"/>
            <a:ext cx="2890665" cy="493947"/>
          </a:xfrm>
          <a:prstGeom prst="rect">
            <a:avLst/>
          </a:prstGeom>
        </p:spPr>
        <p:txBody>
          <a:bodyPr vert="horz" lIns="90407" tIns="45203" rIns="90407" bIns="45203" rtlCol="0" anchor="b"/>
          <a:lstStyle>
            <a:lvl1pPr algn="l">
              <a:defRPr sz="1200"/>
            </a:lvl1pPr>
          </a:lstStyle>
          <a:p>
            <a:endParaRPr lang="en-US"/>
          </a:p>
        </p:txBody>
      </p:sp>
      <p:sp>
        <p:nvSpPr>
          <p:cNvPr id="7" name="Slide Number Placeholder 6"/>
          <p:cNvSpPr>
            <a:spLocks noGrp="1"/>
          </p:cNvSpPr>
          <p:nvPr>
            <p:ph type="sldNum" sz="quarter" idx="5"/>
          </p:nvPr>
        </p:nvSpPr>
        <p:spPr>
          <a:xfrm>
            <a:off x="3776866" y="9372375"/>
            <a:ext cx="2890665" cy="493947"/>
          </a:xfrm>
          <a:prstGeom prst="rect">
            <a:avLst/>
          </a:prstGeom>
        </p:spPr>
        <p:txBody>
          <a:bodyPr vert="horz" lIns="90407" tIns="45203" rIns="90407" bIns="45203" rtlCol="0" anchor="b"/>
          <a:lstStyle>
            <a:lvl1pPr algn="r">
              <a:defRPr sz="1200"/>
            </a:lvl1pPr>
          </a:lstStyle>
          <a:p>
            <a:fld id="{6A42FEE5-794E-4A01-B5E5-D7382BD3A3DD}" type="slidenum">
              <a:rPr lang="en-US" smtClean="0"/>
              <a:t>‹#›</a:t>
            </a:fld>
            <a:endParaRPr lang="en-US"/>
          </a:p>
        </p:txBody>
      </p:sp>
    </p:spTree>
    <p:extLst>
      <p:ext uri="{BB962C8B-B14F-4D97-AF65-F5344CB8AC3E}">
        <p14:creationId xmlns:p14="http://schemas.microsoft.com/office/powerpoint/2010/main" val="1946251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4843A6C-4A0B-42C0-B17C-02023060E976}" type="datetime1">
              <a:rPr lang="en-US" smtClean="0"/>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ACE5F-D9CE-480E-81B1-A07E7CFE0E99}" type="datetime1">
              <a:rPr lang="en-US" smtClean="0"/>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D9ED79-79C8-4693-B296-F38DD538B7C6}" type="datetime1">
              <a:rPr lang="en-US" smtClean="0"/>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984CB-8DBC-4E99-BF6B-878A150FA650}" type="datetime1">
              <a:rPr lang="en-US" smtClean="0"/>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E4F12-D532-4E5F-89AA-9EFB2C9D6868}" type="datetime1">
              <a:rPr lang="en-US" smtClean="0"/>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A2C1004-2984-49C1-B6A8-3CE8EFBD6924}" type="datetime1">
              <a:rPr lang="en-US" smtClean="0"/>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870969-067E-4713-8879-D15EEB05F72E}" type="datetime1">
              <a:rPr lang="en-US" smtClean="0"/>
              <a:t>5/18/2017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7707A-DA71-4069-ADC8-2F9A7510EE03}" type="datetime1">
              <a:rPr lang="en-US" smtClean="0"/>
              <a:t>5/18/2017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EE8C9-3775-4A3A-AA43-8D41F5EB1449}" type="datetime1">
              <a:rPr lang="en-US" smtClean="0"/>
              <a:t>5/18/2017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BF227-96DE-43F6-8BB4-541A9608B3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6B74FE-FF35-4548-AE14-2C9F1F3B0E3F}" type="datetime1">
              <a:rPr lang="en-US" smtClean="0"/>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BF227-96DE-43F6-8BB4-541A9608B3E3}"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61EDB6E-A941-4550-905B-BB681DBB27D3}" type="datetime1">
              <a:rPr lang="en-US" smtClean="0"/>
              <a:t>5/18/2017</a:t>
            </a:fld>
            <a:endParaRPr lang="en-US"/>
          </a:p>
        </p:txBody>
      </p:sp>
      <p:sp>
        <p:nvSpPr>
          <p:cNvPr id="9" name="Slide Number Placeholder 8"/>
          <p:cNvSpPr>
            <a:spLocks noGrp="1"/>
          </p:cNvSpPr>
          <p:nvPr>
            <p:ph type="sldNum" sz="quarter" idx="11"/>
          </p:nvPr>
        </p:nvSpPr>
        <p:spPr/>
        <p:txBody>
          <a:bodyPr/>
          <a:lstStyle/>
          <a:p>
            <a:fld id="{3FEBF227-96DE-43F6-8BB4-541A9608B3E3}"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3FEBF227-96DE-43F6-8BB4-541A9608B3E3}"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5F028FA-6533-49AE-AC64-08579BA22F2D}" type="datetime1">
              <a:rPr lang="en-US" smtClean="0"/>
              <a:t>5/18/2017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eurasianet.org/node/78056"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eurasianet.org/node/78056"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1"/>
            <a:ext cx="7772400" cy="1872208"/>
          </a:xfrm>
        </p:spPr>
        <p:txBody>
          <a:bodyPr/>
          <a:lstStyle/>
          <a:p>
            <a:pPr algn="ctr"/>
            <a:r>
              <a:rPr lang="en-US" sz="4000" b="1" dirty="0" smtClean="0"/>
              <a:t>7x7x7 </a:t>
            </a:r>
            <a:br>
              <a:rPr lang="en-US" sz="4000" b="1" dirty="0" smtClean="0"/>
            </a:br>
            <a:r>
              <a:rPr lang="en-US" sz="4000" b="1" dirty="0" smtClean="0"/>
              <a:t>Paraphrasing Method</a:t>
            </a:r>
            <a:br>
              <a:rPr lang="en-US" sz="4000" b="1" dirty="0" smtClean="0"/>
            </a:br>
            <a:r>
              <a:rPr lang="en-US" sz="4000" b="1" dirty="0" smtClean="0"/>
              <a:t>Lesson Materials</a:t>
            </a:r>
            <a:endParaRPr lang="en-US" b="1" dirty="0"/>
          </a:p>
        </p:txBody>
      </p:sp>
      <p:sp>
        <p:nvSpPr>
          <p:cNvPr id="3" name="Subtitle 2"/>
          <p:cNvSpPr>
            <a:spLocks noGrp="1"/>
          </p:cNvSpPr>
          <p:nvPr>
            <p:ph type="subTitle" idx="1"/>
          </p:nvPr>
        </p:nvSpPr>
        <p:spPr>
          <a:xfrm>
            <a:off x="1115616" y="3068960"/>
            <a:ext cx="6400800" cy="3312368"/>
          </a:xfrm>
        </p:spPr>
        <p:txBody>
          <a:bodyPr>
            <a:normAutofit/>
          </a:bodyPr>
          <a:lstStyle/>
          <a:p>
            <a:pPr algn="ctr"/>
            <a:r>
              <a:rPr lang="en-US" sz="2800" b="1" dirty="0" smtClean="0">
                <a:solidFill>
                  <a:schemeClr val="tx2"/>
                </a:solidFill>
              </a:rPr>
              <a:t>Supporting Documents:</a:t>
            </a:r>
          </a:p>
          <a:p>
            <a:pPr marL="457200" indent="-457200">
              <a:buFont typeface="Arial" panose="020B0604020202020204" pitchFamily="34" charset="0"/>
              <a:buChar char="•"/>
            </a:pPr>
            <a:r>
              <a:rPr lang="en-US" sz="2400" b="1" dirty="0" smtClean="0">
                <a:solidFill>
                  <a:schemeClr val="tx2"/>
                </a:solidFill>
              </a:rPr>
              <a:t>7x7x7 </a:t>
            </a:r>
            <a:r>
              <a:rPr lang="en-US" sz="2400" b="1" dirty="0" smtClean="0">
                <a:solidFill>
                  <a:schemeClr val="tx2"/>
                </a:solidFill>
              </a:rPr>
              <a:t>KZ Content </a:t>
            </a:r>
            <a:r>
              <a:rPr lang="en-US" sz="2400" b="1" dirty="0" smtClean="0">
                <a:solidFill>
                  <a:schemeClr val="tx2"/>
                </a:solidFill>
              </a:rPr>
              <a:t>STUDENT</a:t>
            </a:r>
          </a:p>
          <a:p>
            <a:pPr marL="457200" indent="-457200">
              <a:buFont typeface="Arial" panose="020B0604020202020204" pitchFamily="34" charset="0"/>
              <a:buChar char="•"/>
            </a:pPr>
            <a:r>
              <a:rPr lang="en-US" sz="2400" b="1" dirty="0" smtClean="0">
                <a:solidFill>
                  <a:schemeClr val="tx2"/>
                </a:solidFill>
              </a:rPr>
              <a:t>7x7x7 Paraphrasing Skills Summary</a:t>
            </a:r>
          </a:p>
          <a:p>
            <a:pPr marL="457200" indent="-457200">
              <a:buFont typeface="Arial" panose="020B0604020202020204" pitchFamily="34" charset="0"/>
              <a:buChar char="•"/>
            </a:pPr>
            <a:endParaRPr lang="en-US" sz="2400" b="1" dirty="0">
              <a:solidFill>
                <a:schemeClr val="tx2"/>
              </a:solidFill>
            </a:endParaRPr>
          </a:p>
          <a:p>
            <a:pPr algn="ctr"/>
            <a:r>
              <a:rPr lang="en-US" sz="3200" b="1" dirty="0" smtClean="0">
                <a:solidFill>
                  <a:schemeClr val="tx2"/>
                </a:solidFill>
              </a:rPr>
              <a:t>Janice </a:t>
            </a:r>
            <a:r>
              <a:rPr lang="en-US" sz="3200" b="1" dirty="0">
                <a:solidFill>
                  <a:schemeClr val="tx2"/>
                </a:solidFill>
              </a:rPr>
              <a:t>GT </a:t>
            </a:r>
            <a:r>
              <a:rPr lang="en-US" sz="3200" b="1" dirty="0" err="1" smtClean="0">
                <a:solidFill>
                  <a:schemeClr val="tx2"/>
                </a:solidFill>
              </a:rPr>
              <a:t>Penner</a:t>
            </a:r>
            <a:endParaRPr lang="en-US" sz="3200" b="1" dirty="0" smtClean="0">
              <a:solidFill>
                <a:schemeClr val="tx2"/>
              </a:solidFill>
            </a:endParaRPr>
          </a:p>
          <a:p>
            <a:pPr marL="342900" indent="-342900">
              <a:buFont typeface="Arial" panose="020B0604020202020204" pitchFamily="34" charset="0"/>
              <a:buChar char="•"/>
            </a:pPr>
            <a:r>
              <a:rPr lang="en-US" sz="2400" b="1" dirty="0" smtClean="0">
                <a:solidFill>
                  <a:schemeClr val="tx2"/>
                </a:solidFill>
              </a:rPr>
              <a:t>www.AACE-English.com</a:t>
            </a:r>
            <a:endParaRPr lang="en-US" sz="2400" b="1" dirty="0" smtClean="0">
              <a:solidFill>
                <a:schemeClr val="tx2"/>
              </a:solidFill>
            </a:endParaRPr>
          </a:p>
          <a:p>
            <a:pPr marL="342900" indent="-342900">
              <a:buFont typeface="Arial" panose="020B0604020202020204" pitchFamily="34" charset="0"/>
              <a:buChar char="•"/>
            </a:pPr>
            <a:r>
              <a:rPr lang="en-US" sz="2400" b="1" dirty="0" smtClean="0">
                <a:solidFill>
                  <a:schemeClr val="tx2"/>
                </a:solidFill>
              </a:rPr>
              <a:t>Vancouver, BC  Canada </a:t>
            </a:r>
            <a:endParaRPr lang="en-US" sz="2400" b="1" dirty="0">
              <a:solidFill>
                <a:schemeClr val="tx2"/>
              </a:solidFill>
            </a:endParaRPr>
          </a:p>
          <a:p>
            <a:pPr algn="ctr"/>
            <a:endParaRPr lang="en-US" sz="3600" b="1" dirty="0">
              <a:solidFill>
                <a:schemeClr val="tx2"/>
              </a:solidFill>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1</a:t>
            </a:fld>
            <a:endParaRPr lang="en-US"/>
          </a:p>
        </p:txBody>
      </p:sp>
    </p:spTree>
    <p:extLst>
      <p:ext uri="{BB962C8B-B14F-4D97-AF65-F5344CB8AC3E}">
        <p14:creationId xmlns:p14="http://schemas.microsoft.com/office/powerpoint/2010/main" val="2232756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Change the voice (active to passive or vice versa)</a:t>
            </a:r>
            <a:endParaRPr lang="ru-RU" dirty="0"/>
          </a:p>
        </p:txBody>
      </p:sp>
      <p:sp>
        <p:nvSpPr>
          <p:cNvPr id="3" name="Content Placeholder 2"/>
          <p:cNvSpPr>
            <a:spLocks noGrp="1"/>
          </p:cNvSpPr>
          <p:nvPr>
            <p:ph idx="1"/>
          </p:nvPr>
        </p:nvSpPr>
        <p:spPr/>
        <p:txBody>
          <a:bodyPr>
            <a:normAutofit/>
          </a:bodyPr>
          <a:lstStyle/>
          <a:p>
            <a:pPr marL="0" indent="0">
              <a:buNone/>
            </a:pPr>
            <a:r>
              <a:rPr lang="en-US" sz="2800" dirty="0" smtClean="0"/>
              <a:t>Original: </a:t>
            </a:r>
          </a:p>
          <a:p>
            <a:pPr marL="0" indent="0">
              <a:buNone/>
            </a:pPr>
            <a:r>
              <a:rPr lang="en-US" sz="2800" b="1" dirty="0" smtClean="0"/>
              <a:t>The </a:t>
            </a:r>
            <a:r>
              <a:rPr lang="en-US" sz="2800" b="1" dirty="0">
                <a:solidFill>
                  <a:srgbClr val="C00000"/>
                </a:solidFill>
              </a:rPr>
              <a:t>mysterious mass deaths </a:t>
            </a:r>
            <a:r>
              <a:rPr lang="en-US" sz="2800" b="1" dirty="0"/>
              <a:t>of about 200,000 </a:t>
            </a:r>
            <a:r>
              <a:rPr lang="en-US" sz="2800" b="1" dirty="0" err="1"/>
              <a:t>saiga</a:t>
            </a:r>
            <a:r>
              <a:rPr lang="en-US" sz="2800" b="1" dirty="0"/>
              <a:t> antelopes </a:t>
            </a:r>
            <a:r>
              <a:rPr lang="en-US" sz="2800" b="1" dirty="0">
                <a:solidFill>
                  <a:srgbClr val="00B050"/>
                </a:solidFill>
              </a:rPr>
              <a:t>in Kazakhstan last year </a:t>
            </a:r>
            <a:r>
              <a:rPr lang="en-US" sz="2800" b="1" u="sng" dirty="0"/>
              <a:t>was caused by </a:t>
            </a:r>
            <a:r>
              <a:rPr lang="en-US" sz="2800" b="1" dirty="0"/>
              <a:t>a </a:t>
            </a:r>
            <a:r>
              <a:rPr lang="en-US" sz="2800" b="1" dirty="0">
                <a:solidFill>
                  <a:schemeClr val="bg2">
                    <a:lumMod val="50000"/>
                  </a:schemeClr>
                </a:solidFill>
              </a:rPr>
              <a:t>bacterial infection</a:t>
            </a:r>
            <a:r>
              <a:rPr lang="en-US" sz="2800" b="1" dirty="0" smtClean="0"/>
              <a:t>.</a:t>
            </a:r>
          </a:p>
          <a:p>
            <a:endParaRPr lang="en-US" sz="2800" b="1" dirty="0"/>
          </a:p>
          <a:p>
            <a:pPr marL="0" indent="0">
              <a:buNone/>
            </a:pPr>
            <a:r>
              <a:rPr lang="en-US" sz="2800" dirty="0" smtClean="0"/>
              <a:t>Paraphrase: </a:t>
            </a:r>
          </a:p>
          <a:p>
            <a:pPr marL="0" indent="0">
              <a:buNone/>
            </a:pPr>
            <a:r>
              <a:rPr lang="en-US" sz="2800" b="1" dirty="0" smtClean="0">
                <a:solidFill>
                  <a:srgbClr val="00B050"/>
                </a:solidFill>
              </a:rPr>
              <a:t>In </a:t>
            </a:r>
            <a:r>
              <a:rPr lang="en-US" sz="2800" b="1" dirty="0">
                <a:solidFill>
                  <a:srgbClr val="00B050"/>
                </a:solidFill>
              </a:rPr>
              <a:t>Kazakhstan</a:t>
            </a:r>
            <a:r>
              <a:rPr lang="en-US" sz="2800" b="1" dirty="0"/>
              <a:t>, </a:t>
            </a:r>
            <a:r>
              <a:rPr lang="en-US" sz="2800" b="1" dirty="0">
                <a:solidFill>
                  <a:schemeClr val="bg2">
                    <a:lumMod val="50000"/>
                  </a:schemeClr>
                </a:solidFill>
              </a:rPr>
              <a:t>a bacterial disease </a:t>
            </a:r>
            <a:r>
              <a:rPr lang="en-US" sz="2800" b="1" u="sng" dirty="0"/>
              <a:t>caused </a:t>
            </a:r>
            <a:r>
              <a:rPr lang="en-US" sz="2800" b="1" dirty="0">
                <a:solidFill>
                  <a:srgbClr val="C00000"/>
                </a:solidFill>
              </a:rPr>
              <a:t>the puzzling death </a:t>
            </a:r>
            <a:r>
              <a:rPr lang="en-US" sz="2800" b="1" dirty="0"/>
              <a:t>of almost 200,000 </a:t>
            </a:r>
            <a:r>
              <a:rPr lang="en-US" sz="2800" b="1" dirty="0" err="1"/>
              <a:t>saiga</a:t>
            </a:r>
            <a:r>
              <a:rPr lang="en-US" sz="2800" b="1" dirty="0"/>
              <a:t> antelopes (Nicholls 2016).</a:t>
            </a:r>
            <a:endParaRPr lang="ru-RU" sz="2800" b="1" dirty="0"/>
          </a:p>
          <a:p>
            <a:endParaRPr lang="en-US" b="1" dirty="0" smtClean="0"/>
          </a:p>
          <a:p>
            <a:endParaRPr lang="en-US" b="1" dirty="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10</a:t>
            </a:fld>
            <a:endParaRPr lang="en-US"/>
          </a:p>
        </p:txBody>
      </p:sp>
    </p:spTree>
    <p:extLst>
      <p:ext uri="{BB962C8B-B14F-4D97-AF65-F5344CB8AC3E}">
        <p14:creationId xmlns:p14="http://schemas.microsoft.com/office/powerpoint/2010/main" val="852642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n-US" sz="4000" b="1" dirty="0"/>
              <a:t>2. Use synonyms </a:t>
            </a:r>
            <a:endParaRPr lang="ru-RU" sz="4000" dirty="0"/>
          </a:p>
        </p:txBody>
      </p:sp>
      <p:sp>
        <p:nvSpPr>
          <p:cNvPr id="3" name="Content Placeholder 2"/>
          <p:cNvSpPr>
            <a:spLocks noGrp="1"/>
          </p:cNvSpPr>
          <p:nvPr>
            <p:ph idx="1"/>
          </p:nvPr>
        </p:nvSpPr>
        <p:spPr>
          <a:xfrm>
            <a:off x="457200" y="1268760"/>
            <a:ext cx="8229600" cy="4857403"/>
          </a:xfrm>
        </p:spPr>
        <p:txBody>
          <a:bodyPr>
            <a:normAutofit/>
          </a:bodyPr>
          <a:lstStyle/>
          <a:p>
            <a:pPr marL="0" indent="0">
              <a:buNone/>
            </a:pPr>
            <a:r>
              <a:rPr lang="en-US" sz="2800" dirty="0" smtClean="0"/>
              <a:t>Original     </a:t>
            </a:r>
            <a:r>
              <a:rPr lang="en-US" sz="2800" b="1" u="sng" dirty="0" smtClean="0">
                <a:solidFill>
                  <a:srgbClr val="C00000"/>
                </a:solidFill>
              </a:rPr>
              <a:t>As </a:t>
            </a:r>
            <a:r>
              <a:rPr lang="en-US" sz="2800" b="1" u="sng" dirty="0">
                <a:solidFill>
                  <a:srgbClr val="C00000"/>
                </a:solidFill>
              </a:rPr>
              <a:t>news emerged </a:t>
            </a:r>
            <a:r>
              <a:rPr lang="en-US" sz="2800" b="1" dirty="0"/>
              <a:t>in </a:t>
            </a:r>
            <a:r>
              <a:rPr lang="en-US" sz="2800" b="1" dirty="0">
                <a:solidFill>
                  <a:schemeClr val="tx2"/>
                </a:solidFill>
              </a:rPr>
              <a:t>May last year </a:t>
            </a:r>
            <a:r>
              <a:rPr lang="en-US" sz="2800" b="1" dirty="0"/>
              <a:t>of the </a:t>
            </a:r>
            <a:r>
              <a:rPr lang="en-US" sz="2800" b="1" u="sng" dirty="0">
                <a:solidFill>
                  <a:schemeClr val="bg2">
                    <a:lumMod val="50000"/>
                  </a:schemeClr>
                </a:solidFill>
              </a:rPr>
              <a:t>near-total </a:t>
            </a:r>
            <a:r>
              <a:rPr lang="en-US" sz="2800" b="1" u="sng" dirty="0" err="1">
                <a:solidFill>
                  <a:schemeClr val="bg2">
                    <a:lumMod val="50000"/>
                  </a:schemeClr>
                </a:solidFill>
              </a:rPr>
              <a:t>decimination</a:t>
            </a:r>
            <a:r>
              <a:rPr lang="en-US" sz="2800" b="1" dirty="0">
                <a:solidFill>
                  <a:schemeClr val="bg2">
                    <a:lumMod val="50000"/>
                  </a:schemeClr>
                </a:solidFill>
              </a:rPr>
              <a:t> </a:t>
            </a:r>
            <a:r>
              <a:rPr lang="en-US" sz="2800" b="1" dirty="0"/>
              <a:t>of the </a:t>
            </a:r>
            <a:r>
              <a:rPr lang="en-US" sz="2800" b="1" dirty="0" err="1"/>
              <a:t>Betpak-Dala</a:t>
            </a:r>
            <a:r>
              <a:rPr lang="en-US" sz="2800" b="1" dirty="0"/>
              <a:t> population of </a:t>
            </a:r>
            <a:r>
              <a:rPr lang="en-US" sz="2800" b="1" dirty="0" err="1"/>
              <a:t>saiga</a:t>
            </a:r>
            <a:r>
              <a:rPr lang="en-US" sz="2800" b="1" dirty="0"/>
              <a:t> antelope,  </a:t>
            </a:r>
            <a:r>
              <a:rPr lang="en-US" sz="2800" b="1" u="sng" dirty="0" smtClean="0">
                <a:solidFill>
                  <a:schemeClr val="accent4">
                    <a:lumMod val="75000"/>
                  </a:schemeClr>
                </a:solidFill>
              </a:rPr>
              <a:t>there </a:t>
            </a:r>
            <a:r>
              <a:rPr lang="en-US" sz="2800" b="1" u="sng" dirty="0">
                <a:solidFill>
                  <a:schemeClr val="accent4">
                    <a:lumMod val="75000"/>
                  </a:schemeClr>
                </a:solidFill>
              </a:rPr>
              <a:t>was plenty of </a:t>
            </a:r>
            <a:r>
              <a:rPr lang="en-US" sz="2800" b="1" u="sng" dirty="0" smtClean="0">
                <a:solidFill>
                  <a:schemeClr val="accent4">
                    <a:lumMod val="75000"/>
                  </a:schemeClr>
                </a:solidFill>
              </a:rPr>
              <a:t>speculation</a:t>
            </a:r>
          </a:p>
          <a:p>
            <a:pPr marL="0" indent="0">
              <a:buNone/>
            </a:pPr>
            <a:r>
              <a:rPr lang="en-US" sz="2800" b="1" dirty="0" smtClean="0">
                <a:solidFill>
                  <a:schemeClr val="accent4">
                    <a:lumMod val="75000"/>
                  </a:schemeClr>
                </a:solidFill>
              </a:rPr>
              <a:t>but </a:t>
            </a:r>
            <a:r>
              <a:rPr lang="en-US" sz="2800" b="1" dirty="0">
                <a:solidFill>
                  <a:schemeClr val="accent4">
                    <a:lumMod val="75000"/>
                  </a:schemeClr>
                </a:solidFill>
              </a:rPr>
              <a:t>few concrete answers as to </a:t>
            </a:r>
            <a:r>
              <a:rPr lang="en-US" sz="2800" b="1" dirty="0" smtClean="0">
                <a:solidFill>
                  <a:schemeClr val="accent4">
                    <a:lumMod val="75000"/>
                  </a:schemeClr>
                </a:solidFill>
              </a:rPr>
              <a:t>what </a:t>
            </a:r>
            <a:r>
              <a:rPr lang="en-US" sz="2800" b="1" dirty="0">
                <a:solidFill>
                  <a:schemeClr val="accent4">
                    <a:lumMod val="75000"/>
                  </a:schemeClr>
                </a:solidFill>
              </a:rPr>
              <a:t>might have been responsible</a:t>
            </a:r>
            <a:r>
              <a:rPr lang="en-US" sz="2800" b="1" dirty="0" smtClean="0">
                <a:solidFill>
                  <a:schemeClr val="accent4">
                    <a:lumMod val="75000"/>
                  </a:schemeClr>
                </a:solidFill>
              </a:rPr>
              <a:t>. </a:t>
            </a:r>
          </a:p>
          <a:p>
            <a:pPr marL="0" indent="0">
              <a:buNone/>
            </a:pPr>
            <a:endParaRPr lang="en-US" sz="2800" dirty="0" smtClean="0"/>
          </a:p>
          <a:p>
            <a:pPr marL="0" indent="0">
              <a:buNone/>
            </a:pPr>
            <a:r>
              <a:rPr lang="en-US" sz="2800" dirty="0" smtClean="0"/>
              <a:t>Paraphrase</a:t>
            </a:r>
            <a:r>
              <a:rPr lang="en-US" sz="2800" b="1" dirty="0" smtClean="0">
                <a:solidFill>
                  <a:schemeClr val="tx2"/>
                </a:solidFill>
              </a:rPr>
              <a:t> In </a:t>
            </a:r>
            <a:r>
              <a:rPr lang="en-US" sz="2800" b="1" dirty="0">
                <a:solidFill>
                  <a:schemeClr val="tx2"/>
                </a:solidFill>
              </a:rPr>
              <a:t>May 2015</a:t>
            </a:r>
            <a:r>
              <a:rPr lang="en-US" sz="2800" b="1" u="sng" dirty="0">
                <a:solidFill>
                  <a:srgbClr val="C00000"/>
                </a:solidFill>
              </a:rPr>
              <a:t>, it was announced </a:t>
            </a:r>
            <a:r>
              <a:rPr lang="en-US" sz="2800" b="1" dirty="0">
                <a:solidFill>
                  <a:schemeClr val="bg2">
                    <a:lumMod val="50000"/>
                  </a:schemeClr>
                </a:solidFill>
              </a:rPr>
              <a:t>that  </a:t>
            </a:r>
            <a:r>
              <a:rPr lang="en-US" sz="2800" b="1" u="sng" dirty="0">
                <a:solidFill>
                  <a:schemeClr val="bg2">
                    <a:lumMod val="50000"/>
                  </a:schemeClr>
                </a:solidFill>
              </a:rPr>
              <a:t>almost all</a:t>
            </a:r>
            <a:r>
              <a:rPr lang="en-US" sz="2800" b="1" u="sng" dirty="0"/>
              <a:t> </a:t>
            </a:r>
            <a:r>
              <a:rPr lang="en-US" sz="2800" b="1" dirty="0"/>
              <a:t>the </a:t>
            </a:r>
            <a:r>
              <a:rPr lang="en-US" sz="2800" b="1" dirty="0" err="1"/>
              <a:t>Betpak</a:t>
            </a:r>
            <a:r>
              <a:rPr lang="en-US" sz="2800" b="1" dirty="0"/>
              <a:t> </a:t>
            </a:r>
            <a:r>
              <a:rPr lang="en-US" sz="2800" b="1" dirty="0" err="1"/>
              <a:t>Dala</a:t>
            </a:r>
            <a:r>
              <a:rPr lang="en-US" sz="2800" b="1" dirty="0"/>
              <a:t> antelope </a:t>
            </a:r>
            <a:r>
              <a:rPr lang="en-US" sz="2800" b="1" u="sng" dirty="0">
                <a:solidFill>
                  <a:schemeClr val="bg2">
                    <a:lumMod val="50000"/>
                  </a:schemeClr>
                </a:solidFill>
              </a:rPr>
              <a:t>died</a:t>
            </a:r>
            <a:r>
              <a:rPr lang="en-US" sz="2800" b="1" u="sng" dirty="0" smtClean="0">
                <a:solidFill>
                  <a:schemeClr val="bg2">
                    <a:lumMod val="50000"/>
                  </a:schemeClr>
                </a:solidFill>
              </a:rPr>
              <a:t>,</a:t>
            </a:r>
            <a:r>
              <a:rPr lang="en-US" sz="2800" b="1" dirty="0" smtClean="0">
                <a:solidFill>
                  <a:schemeClr val="bg2">
                    <a:lumMod val="50000"/>
                  </a:schemeClr>
                </a:solidFill>
              </a:rPr>
              <a:t> </a:t>
            </a:r>
          </a:p>
          <a:p>
            <a:pPr marL="0" indent="0">
              <a:buNone/>
            </a:pPr>
            <a:r>
              <a:rPr lang="en-US" sz="2800" b="1" dirty="0" smtClean="0">
                <a:solidFill>
                  <a:schemeClr val="bg2">
                    <a:lumMod val="50000"/>
                  </a:schemeClr>
                </a:solidFill>
              </a:rPr>
              <a:t> </a:t>
            </a:r>
            <a:r>
              <a:rPr lang="en-US" sz="2800" b="1" u="sng" dirty="0" smtClean="0">
                <a:solidFill>
                  <a:schemeClr val="accent4">
                    <a:lumMod val="75000"/>
                  </a:schemeClr>
                </a:solidFill>
              </a:rPr>
              <a:t>but </a:t>
            </a:r>
            <a:r>
              <a:rPr lang="en-US" sz="2800" b="1" u="sng" dirty="0">
                <a:solidFill>
                  <a:schemeClr val="accent4">
                    <a:lumMod val="75000"/>
                  </a:schemeClr>
                </a:solidFill>
              </a:rPr>
              <a:t>no one knew </a:t>
            </a:r>
            <a:r>
              <a:rPr lang="en-US" sz="2800" b="1" dirty="0">
                <a:solidFill>
                  <a:schemeClr val="accent4">
                    <a:lumMod val="75000"/>
                  </a:schemeClr>
                </a:solidFill>
              </a:rPr>
              <a:t>the cause </a:t>
            </a:r>
            <a:r>
              <a:rPr lang="en-US" sz="2800" b="1" dirty="0"/>
              <a:t>(Nicholls 2016).</a:t>
            </a:r>
            <a:endParaRPr lang="ru-RU" sz="2800" b="1" dirty="0"/>
          </a:p>
          <a:p>
            <a:endParaRPr lang="ru-RU" b="1" dirty="0">
              <a:solidFill>
                <a:schemeClr val="accent4">
                  <a:lumMod val="75000"/>
                </a:schemeClr>
              </a:solidFill>
            </a:endParaRPr>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11</a:t>
            </a:fld>
            <a:endParaRPr lang="en-US"/>
          </a:p>
        </p:txBody>
      </p:sp>
    </p:spTree>
    <p:extLst>
      <p:ext uri="{BB962C8B-B14F-4D97-AF65-F5344CB8AC3E}">
        <p14:creationId xmlns:p14="http://schemas.microsoft.com/office/powerpoint/2010/main" val="22292711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a:t>
            </a:r>
            <a:r>
              <a:rPr lang="en-US" sz="3600" dirty="0"/>
              <a:t>. </a:t>
            </a:r>
            <a:r>
              <a:rPr lang="en-US" sz="3600" b="1" dirty="0"/>
              <a:t>Change word forms &amp; grammar</a:t>
            </a:r>
            <a:endParaRPr lang="ru-RU" sz="3600" dirty="0"/>
          </a:p>
        </p:txBody>
      </p:sp>
      <p:sp>
        <p:nvSpPr>
          <p:cNvPr id="3" name="Content Placeholder 2"/>
          <p:cNvSpPr>
            <a:spLocks noGrp="1"/>
          </p:cNvSpPr>
          <p:nvPr>
            <p:ph idx="1"/>
          </p:nvPr>
        </p:nvSpPr>
        <p:spPr>
          <a:xfrm>
            <a:off x="457200" y="1268760"/>
            <a:ext cx="8229600" cy="4857403"/>
          </a:xfrm>
        </p:spPr>
        <p:txBody>
          <a:bodyPr>
            <a:normAutofit fontScale="85000" lnSpcReduction="20000"/>
          </a:bodyPr>
          <a:lstStyle/>
          <a:p>
            <a:pPr marL="0" indent="0">
              <a:buNone/>
            </a:pPr>
            <a:r>
              <a:rPr lang="en-US" sz="2800" dirty="0" smtClean="0"/>
              <a:t>Original: </a:t>
            </a:r>
            <a:r>
              <a:rPr lang="en-US" sz="3300" b="1" dirty="0" smtClean="0">
                <a:solidFill>
                  <a:schemeClr val="tx2">
                    <a:lumMod val="60000"/>
                    <a:lumOff val="40000"/>
                  </a:schemeClr>
                </a:solidFill>
              </a:rPr>
              <a:t>One </a:t>
            </a:r>
            <a:r>
              <a:rPr lang="en-US" sz="3300" b="1" dirty="0">
                <a:solidFill>
                  <a:schemeClr val="tx2">
                    <a:lumMod val="60000"/>
                    <a:lumOff val="40000"/>
                  </a:schemeClr>
                </a:solidFill>
              </a:rPr>
              <a:t>idea was </a:t>
            </a:r>
            <a:r>
              <a:rPr lang="en-US" sz="3300" b="1" dirty="0"/>
              <a:t>that </a:t>
            </a:r>
            <a:r>
              <a:rPr lang="en-US" sz="3300" b="1" u="sng" dirty="0">
                <a:solidFill>
                  <a:srgbClr val="C00000"/>
                </a:solidFill>
              </a:rPr>
              <a:t>rainfall</a:t>
            </a:r>
            <a:r>
              <a:rPr lang="en-US" sz="3300" b="1" dirty="0">
                <a:solidFill>
                  <a:srgbClr val="C00000"/>
                </a:solidFill>
              </a:rPr>
              <a:t> </a:t>
            </a:r>
            <a:r>
              <a:rPr lang="en-US" sz="3300" b="1" dirty="0"/>
              <a:t>had resulted in widespread, mortal bloat. </a:t>
            </a:r>
            <a:r>
              <a:rPr lang="en-US" sz="3300" b="1" dirty="0">
                <a:solidFill>
                  <a:schemeClr val="tx2">
                    <a:lumMod val="60000"/>
                    <a:lumOff val="40000"/>
                  </a:schemeClr>
                </a:solidFill>
              </a:rPr>
              <a:t>Perhaps </a:t>
            </a:r>
            <a:r>
              <a:rPr lang="en-US" sz="3300" b="1" dirty="0"/>
              <a:t>there had been some</a:t>
            </a:r>
            <a:r>
              <a:rPr lang="en-US" sz="3300" b="1" u="sng" dirty="0"/>
              <a:t> </a:t>
            </a:r>
            <a:r>
              <a:rPr lang="en-US" sz="3300" b="1" u="sng" dirty="0">
                <a:solidFill>
                  <a:schemeClr val="accent3">
                    <a:lumMod val="75000"/>
                  </a:schemeClr>
                </a:solidFill>
              </a:rPr>
              <a:t>infectious </a:t>
            </a:r>
            <a:r>
              <a:rPr lang="en-US" sz="3300" b="1" dirty="0">
                <a:solidFill>
                  <a:schemeClr val="accent3">
                    <a:lumMod val="75000"/>
                  </a:schemeClr>
                </a:solidFill>
              </a:rPr>
              <a:t>disease </a:t>
            </a:r>
            <a:r>
              <a:rPr lang="en-US" sz="3300" b="1" dirty="0"/>
              <a:t>that had wiped out herd after herd. </a:t>
            </a:r>
            <a:r>
              <a:rPr lang="en-US" sz="3300" b="1" dirty="0">
                <a:solidFill>
                  <a:schemeClr val="tx2">
                    <a:lumMod val="60000"/>
                    <a:lumOff val="40000"/>
                  </a:schemeClr>
                </a:solidFill>
              </a:rPr>
              <a:t>Some even </a:t>
            </a:r>
            <a:r>
              <a:rPr lang="en-US" sz="3300" b="1" dirty="0"/>
              <a:t>blamed </a:t>
            </a:r>
            <a:r>
              <a:rPr lang="en-US" sz="3300" b="1" u="sng" dirty="0"/>
              <a:t>poisoning </a:t>
            </a:r>
            <a:r>
              <a:rPr lang="en-US" sz="3300" b="1" dirty="0"/>
              <a:t>by </a:t>
            </a:r>
            <a:r>
              <a:rPr lang="en-US" sz="3300" b="1" dirty="0">
                <a:solidFill>
                  <a:schemeClr val="accent4">
                    <a:lumMod val="75000"/>
                  </a:schemeClr>
                </a:solidFill>
              </a:rPr>
              <a:t>toxic</a:t>
            </a:r>
            <a:r>
              <a:rPr lang="en-US" sz="3300" b="1" dirty="0"/>
              <a:t> rocket fuel </a:t>
            </a:r>
            <a:r>
              <a:rPr lang="en-US" sz="3300" b="1" dirty="0">
                <a:solidFill>
                  <a:srgbClr val="FF0000"/>
                </a:solidFill>
              </a:rPr>
              <a:t>spread around </a:t>
            </a:r>
            <a:r>
              <a:rPr lang="en-US" sz="3300" b="1" dirty="0"/>
              <a:t>Kazakhstan’s Baikonur </a:t>
            </a:r>
            <a:r>
              <a:rPr lang="en-US" sz="3300" b="1" dirty="0" err="1"/>
              <a:t>Cosmodrome</a:t>
            </a:r>
            <a:r>
              <a:rPr lang="en-US" sz="3300" b="1" dirty="0" smtClean="0"/>
              <a:t>.</a:t>
            </a:r>
          </a:p>
          <a:p>
            <a:pPr marL="0" indent="0">
              <a:buNone/>
            </a:pPr>
            <a:endParaRPr lang="ru-RU" sz="3300" b="1" dirty="0"/>
          </a:p>
          <a:p>
            <a:pPr marL="0" indent="0">
              <a:buNone/>
            </a:pPr>
            <a:r>
              <a:rPr lang="en-US" sz="2800" dirty="0" smtClean="0"/>
              <a:t>Paraphrase: </a:t>
            </a:r>
            <a:r>
              <a:rPr lang="en-US" sz="3300" b="1" dirty="0" smtClean="0">
                <a:solidFill>
                  <a:schemeClr val="tx2">
                    <a:lumMod val="60000"/>
                    <a:lumOff val="40000"/>
                  </a:schemeClr>
                </a:solidFill>
              </a:rPr>
              <a:t>Possible </a:t>
            </a:r>
            <a:r>
              <a:rPr lang="en-US" sz="3300" b="1" dirty="0">
                <a:solidFill>
                  <a:schemeClr val="tx2">
                    <a:lumMod val="60000"/>
                    <a:lumOff val="40000"/>
                  </a:schemeClr>
                </a:solidFill>
              </a:rPr>
              <a:t>theories included </a:t>
            </a:r>
            <a:r>
              <a:rPr lang="en-US" sz="3300" b="1" u="sng" dirty="0">
                <a:solidFill>
                  <a:srgbClr val="C00000"/>
                </a:solidFill>
              </a:rPr>
              <a:t>rain</a:t>
            </a:r>
            <a:r>
              <a:rPr lang="en-US" sz="3300" b="1" dirty="0">
                <a:solidFill>
                  <a:srgbClr val="C00000"/>
                </a:solidFill>
              </a:rPr>
              <a:t> </a:t>
            </a:r>
            <a:r>
              <a:rPr lang="en-US" sz="3300" b="1" dirty="0"/>
              <a:t>so the fresh plants caused the animals to bloat and </a:t>
            </a:r>
            <a:r>
              <a:rPr lang="en-US" sz="3300" b="1" u="sng" dirty="0">
                <a:solidFill>
                  <a:schemeClr val="accent3">
                    <a:lumMod val="75000"/>
                  </a:schemeClr>
                </a:solidFill>
              </a:rPr>
              <a:t>infection</a:t>
            </a:r>
            <a:r>
              <a:rPr lang="en-US" sz="3300" b="1" u="sng" dirty="0"/>
              <a:t> </a:t>
            </a:r>
            <a:r>
              <a:rPr lang="en-US" sz="3300" b="1" dirty="0"/>
              <a:t>which spread through different herds, or</a:t>
            </a:r>
            <a:r>
              <a:rPr lang="en-US" sz="3300" b="1" dirty="0">
                <a:solidFill>
                  <a:schemeClr val="accent4">
                    <a:lumMod val="75000"/>
                  </a:schemeClr>
                </a:solidFill>
              </a:rPr>
              <a:t> harmful </a:t>
            </a:r>
            <a:r>
              <a:rPr lang="en-US" sz="3300" b="1" dirty="0"/>
              <a:t>rocket fuel which</a:t>
            </a:r>
            <a:r>
              <a:rPr lang="en-US" sz="3300" b="1" u="sng" dirty="0"/>
              <a:t> poisoned </a:t>
            </a:r>
            <a:r>
              <a:rPr lang="en-US" sz="3300" b="1" dirty="0">
                <a:solidFill>
                  <a:srgbClr val="FF0000"/>
                </a:solidFill>
              </a:rPr>
              <a:t>the environment near </a:t>
            </a:r>
            <a:r>
              <a:rPr lang="en-US" sz="3300" b="1" dirty="0"/>
              <a:t>the Baikonur </a:t>
            </a:r>
            <a:r>
              <a:rPr lang="en-US" sz="3300" b="1" dirty="0" err="1"/>
              <a:t>Cosmodrome</a:t>
            </a:r>
            <a:r>
              <a:rPr lang="en-US" sz="3300" b="1" dirty="0"/>
              <a:t> (Nicholls 2016).</a:t>
            </a:r>
            <a:endParaRPr lang="ru-RU" sz="3300" b="1" dirty="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12</a:t>
            </a:fld>
            <a:endParaRPr lang="en-US"/>
          </a:p>
        </p:txBody>
      </p:sp>
    </p:spTree>
    <p:extLst>
      <p:ext uri="{BB962C8B-B14F-4D97-AF65-F5344CB8AC3E}">
        <p14:creationId xmlns:p14="http://schemas.microsoft.com/office/powerpoint/2010/main" val="58557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Change order of ideas</a:t>
            </a:r>
            <a:endParaRPr lang="ru-RU" b="1" dirty="0"/>
          </a:p>
        </p:txBody>
      </p:sp>
      <p:sp>
        <p:nvSpPr>
          <p:cNvPr id="3" name="Content Placeholder 2"/>
          <p:cNvSpPr>
            <a:spLocks noGrp="1"/>
          </p:cNvSpPr>
          <p:nvPr>
            <p:ph idx="1"/>
          </p:nvPr>
        </p:nvSpPr>
        <p:spPr>
          <a:xfrm>
            <a:off x="457200" y="1268760"/>
            <a:ext cx="8229600" cy="5040560"/>
          </a:xfrm>
        </p:spPr>
        <p:txBody>
          <a:bodyPr>
            <a:normAutofit/>
          </a:bodyPr>
          <a:lstStyle/>
          <a:p>
            <a:pPr marL="0" indent="0">
              <a:buNone/>
            </a:pPr>
            <a:r>
              <a:rPr lang="en-US" sz="2400" dirty="0" smtClean="0"/>
              <a:t>Original (1) </a:t>
            </a:r>
            <a:r>
              <a:rPr lang="en-US" sz="2400" b="1" strike="sngStrike" dirty="0" smtClean="0"/>
              <a:t> In </a:t>
            </a:r>
            <a:r>
              <a:rPr lang="en-US" sz="2400" b="1" strike="sngStrike" dirty="0"/>
              <a:t>the run up to this year’s breeding season, which is when the animals are at their most vulnerable to such events</a:t>
            </a:r>
            <a:r>
              <a:rPr lang="en-US" sz="2400" b="1" dirty="0"/>
              <a:t>, the </a:t>
            </a:r>
            <a:r>
              <a:rPr lang="en-US" sz="2400" b="1" dirty="0" err="1"/>
              <a:t>Saiga</a:t>
            </a:r>
            <a:r>
              <a:rPr lang="en-US" sz="2400" b="1" dirty="0"/>
              <a:t> Conservation  Alliance (SCA) </a:t>
            </a:r>
            <a:r>
              <a:rPr lang="en-US" sz="2400" b="1" dirty="0">
                <a:solidFill>
                  <a:schemeClr val="accent6">
                    <a:lumMod val="75000"/>
                  </a:schemeClr>
                </a:solidFill>
              </a:rPr>
              <a:t>has released </a:t>
            </a:r>
            <a:r>
              <a:rPr lang="en-US" sz="2400" b="1" dirty="0"/>
              <a:t>the latest thinking </a:t>
            </a:r>
            <a:r>
              <a:rPr lang="en-US" sz="2400" b="1" strike="sngStrike" dirty="0"/>
              <a:t>on what caused the mass mortality in 2015</a:t>
            </a:r>
            <a:r>
              <a:rPr lang="en-US" sz="2400" b="1" dirty="0"/>
              <a:t>. (2) </a:t>
            </a:r>
            <a:r>
              <a:rPr lang="en-US" sz="2400" b="1" dirty="0">
                <a:solidFill>
                  <a:schemeClr val="accent3">
                    <a:lumMod val="75000"/>
                  </a:schemeClr>
                </a:solidFill>
              </a:rPr>
              <a:t>Several labs have confirmed the presence </a:t>
            </a:r>
            <a:r>
              <a:rPr lang="en-US" sz="2400" b="1" dirty="0"/>
              <a:t>of the bacterium </a:t>
            </a:r>
            <a:r>
              <a:rPr lang="en-US" sz="2400" b="1" i="1" dirty="0" err="1"/>
              <a:t>Pasteurella</a:t>
            </a:r>
            <a:r>
              <a:rPr lang="en-US" sz="2400" b="1" i="1" dirty="0"/>
              <a:t> </a:t>
            </a:r>
            <a:r>
              <a:rPr lang="en-US" sz="2400" b="1" i="1" dirty="0" err="1"/>
              <a:t>multocida</a:t>
            </a:r>
            <a:r>
              <a:rPr lang="en-US" sz="2400" b="1" i="1" dirty="0"/>
              <a:t> </a:t>
            </a:r>
            <a:r>
              <a:rPr lang="en-US" sz="2400" b="1" dirty="0"/>
              <a:t>in </a:t>
            </a:r>
            <a:r>
              <a:rPr lang="en-US" sz="2400" b="1" dirty="0">
                <a:solidFill>
                  <a:schemeClr val="accent5">
                    <a:lumMod val="75000"/>
                  </a:schemeClr>
                </a:solidFill>
              </a:rPr>
              <a:t>tissue samples from carcasses </a:t>
            </a:r>
            <a:r>
              <a:rPr lang="en-US" sz="2400" b="1" strike="sngStrike" dirty="0"/>
              <a:t>collected during last year’s die off</a:t>
            </a:r>
            <a:r>
              <a:rPr lang="en-US" sz="2400" b="1" strike="sngStrike" dirty="0" smtClean="0"/>
              <a:t>. </a:t>
            </a:r>
          </a:p>
          <a:p>
            <a:pPr marL="0" indent="0">
              <a:buNone/>
            </a:pPr>
            <a:endParaRPr lang="en-US" sz="2400" b="1" strike="sngStrike" dirty="0" smtClean="0"/>
          </a:p>
          <a:p>
            <a:pPr marL="0" indent="0">
              <a:buNone/>
            </a:pPr>
            <a:r>
              <a:rPr lang="en-US" sz="2400" dirty="0" smtClean="0"/>
              <a:t>Paraphrase (2</a:t>
            </a:r>
            <a:r>
              <a:rPr lang="en-US" sz="2400" dirty="0"/>
              <a:t>) </a:t>
            </a:r>
            <a:r>
              <a:rPr lang="en-US" sz="2400" b="1" dirty="0">
                <a:solidFill>
                  <a:schemeClr val="accent3">
                    <a:lumMod val="75000"/>
                  </a:schemeClr>
                </a:solidFill>
              </a:rPr>
              <a:t>Different labs found </a:t>
            </a:r>
            <a:r>
              <a:rPr lang="en-US" sz="2400" b="1" dirty="0"/>
              <a:t>a bacteria called </a:t>
            </a:r>
            <a:r>
              <a:rPr lang="en-US" sz="2400" b="1" i="1" dirty="0" err="1"/>
              <a:t>Pasteurella</a:t>
            </a:r>
            <a:r>
              <a:rPr lang="en-US" sz="2400" b="1" i="1" dirty="0"/>
              <a:t> </a:t>
            </a:r>
            <a:r>
              <a:rPr lang="en-US" sz="2400" b="1" i="1" dirty="0" err="1" smtClean="0"/>
              <a:t>multocida</a:t>
            </a:r>
            <a:endParaRPr lang="en-US" sz="2400" b="1" i="1" dirty="0" smtClean="0"/>
          </a:p>
          <a:p>
            <a:pPr marL="0" indent="0">
              <a:buNone/>
            </a:pPr>
            <a:r>
              <a:rPr lang="en-US" sz="2400" b="1" i="1" dirty="0" smtClean="0"/>
              <a:t> </a:t>
            </a:r>
            <a:r>
              <a:rPr lang="en-US" sz="2400" b="1" dirty="0"/>
              <a:t>in the </a:t>
            </a:r>
            <a:r>
              <a:rPr lang="en-US" sz="2400" dirty="0"/>
              <a:t>(2) </a:t>
            </a:r>
            <a:r>
              <a:rPr lang="en-US" sz="2400" b="1" dirty="0" smtClean="0">
                <a:solidFill>
                  <a:schemeClr val="accent5">
                    <a:lumMod val="75000"/>
                  </a:schemeClr>
                </a:solidFill>
              </a:rPr>
              <a:t>remains </a:t>
            </a:r>
            <a:r>
              <a:rPr lang="en-US" sz="2400" b="1" dirty="0">
                <a:solidFill>
                  <a:schemeClr val="accent5">
                    <a:lumMod val="75000"/>
                  </a:schemeClr>
                </a:solidFill>
              </a:rPr>
              <a:t>of the dead animals, </a:t>
            </a:r>
            <a:r>
              <a:rPr lang="en-US" sz="2400" b="1" dirty="0"/>
              <a:t>according to a report by the </a:t>
            </a:r>
            <a:r>
              <a:rPr lang="en-US" sz="2400" b="1" dirty="0" err="1"/>
              <a:t>Saiga</a:t>
            </a:r>
            <a:r>
              <a:rPr lang="en-US" sz="2400" b="1" dirty="0"/>
              <a:t> Conservation Alliance </a:t>
            </a:r>
            <a:r>
              <a:rPr lang="en-US" sz="2400" dirty="0"/>
              <a:t>(1) </a:t>
            </a:r>
            <a:r>
              <a:rPr lang="en-US" sz="2400" b="1" dirty="0"/>
              <a:t>(Nicholls 2016).</a:t>
            </a:r>
          </a:p>
          <a:p>
            <a:pPr marL="114300" indent="0">
              <a:buNone/>
            </a:pPr>
            <a:endParaRPr lang="ru-RU" b="1" strike="sngStrike" dirty="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13</a:t>
            </a:fld>
            <a:endParaRPr lang="en-US"/>
          </a:p>
        </p:txBody>
      </p:sp>
    </p:spTree>
    <p:extLst>
      <p:ext uri="{BB962C8B-B14F-4D97-AF65-F5344CB8AC3E}">
        <p14:creationId xmlns:p14="http://schemas.microsoft.com/office/powerpoint/2010/main" val="6809312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5. Change into opposite</a:t>
            </a:r>
            <a:endParaRPr lang="ru-RU" sz="4000" dirty="0"/>
          </a:p>
        </p:txBody>
      </p:sp>
      <p:sp>
        <p:nvSpPr>
          <p:cNvPr id="3" name="Content Placeholder 2"/>
          <p:cNvSpPr>
            <a:spLocks noGrp="1"/>
          </p:cNvSpPr>
          <p:nvPr>
            <p:ph idx="1"/>
          </p:nvPr>
        </p:nvSpPr>
        <p:spPr>
          <a:xfrm>
            <a:off x="457200" y="1340768"/>
            <a:ext cx="8229600" cy="4785395"/>
          </a:xfrm>
        </p:spPr>
        <p:txBody>
          <a:bodyPr/>
          <a:lstStyle/>
          <a:p>
            <a:pPr marL="0" indent="0">
              <a:buNone/>
            </a:pPr>
            <a:r>
              <a:rPr lang="en-US" sz="2800" dirty="0" smtClean="0"/>
              <a:t>Original </a:t>
            </a:r>
            <a:r>
              <a:rPr lang="en-US" sz="2800" b="1" dirty="0" smtClean="0"/>
              <a:t>This </a:t>
            </a:r>
            <a:r>
              <a:rPr lang="en-US" sz="2800" b="1" dirty="0"/>
              <a:t>pathogen</a:t>
            </a:r>
            <a:r>
              <a:rPr lang="en-US" sz="2800" b="1" u="sng" dirty="0"/>
              <a:t> normally</a:t>
            </a:r>
            <a:r>
              <a:rPr lang="en-US" sz="2800" b="1" dirty="0"/>
              <a:t> lives harmlessly in the </a:t>
            </a:r>
            <a:r>
              <a:rPr lang="en-US" sz="2800" b="1" dirty="0">
                <a:solidFill>
                  <a:schemeClr val="accent5">
                    <a:lumMod val="75000"/>
                  </a:schemeClr>
                </a:solidFill>
              </a:rPr>
              <a:t>respiratory tract </a:t>
            </a:r>
            <a:r>
              <a:rPr lang="en-US" sz="2800" b="1" dirty="0"/>
              <a:t>of these antelope but </a:t>
            </a:r>
            <a:r>
              <a:rPr lang="en-US" sz="2800" b="1" dirty="0">
                <a:solidFill>
                  <a:srgbClr val="FF0000"/>
                </a:solidFill>
              </a:rPr>
              <a:t>it appears to have run amok, </a:t>
            </a:r>
            <a:r>
              <a:rPr lang="en-US" sz="2800" b="1" dirty="0"/>
              <a:t>resulting in hemorrhagic septicemia</a:t>
            </a:r>
            <a:r>
              <a:rPr lang="en-US" sz="2800" b="1" dirty="0" smtClean="0"/>
              <a:t>.</a:t>
            </a:r>
          </a:p>
          <a:p>
            <a:pPr marL="0" indent="0">
              <a:buNone/>
            </a:pPr>
            <a:endParaRPr lang="ru-RU" sz="2800" b="1" dirty="0"/>
          </a:p>
          <a:p>
            <a:pPr marL="0" indent="0">
              <a:buNone/>
            </a:pPr>
            <a:r>
              <a:rPr lang="en-US" sz="2800" dirty="0" smtClean="0"/>
              <a:t>Paraphrase </a:t>
            </a:r>
            <a:r>
              <a:rPr lang="en-US" sz="2800" b="1" dirty="0" smtClean="0"/>
              <a:t>The </a:t>
            </a:r>
            <a:r>
              <a:rPr lang="en-US" sz="2800" b="1" dirty="0" err="1"/>
              <a:t>saiga</a:t>
            </a:r>
            <a:r>
              <a:rPr lang="en-US" sz="2800" b="1" dirty="0"/>
              <a:t> developed hemorrhagic septicemia because the pathogen </a:t>
            </a:r>
            <a:r>
              <a:rPr lang="en-US" sz="2800" b="1" dirty="0">
                <a:solidFill>
                  <a:srgbClr val="FF0000"/>
                </a:solidFill>
              </a:rPr>
              <a:t>became out of control </a:t>
            </a:r>
            <a:r>
              <a:rPr lang="en-US" sz="2800" b="1" dirty="0"/>
              <a:t>in their </a:t>
            </a:r>
            <a:r>
              <a:rPr lang="en-US" sz="2800" b="1" dirty="0">
                <a:solidFill>
                  <a:schemeClr val="accent5">
                    <a:lumMod val="75000"/>
                  </a:schemeClr>
                </a:solidFill>
              </a:rPr>
              <a:t>lungs, </a:t>
            </a:r>
            <a:r>
              <a:rPr lang="en-US" sz="2800" b="1" dirty="0"/>
              <a:t>which is </a:t>
            </a:r>
            <a:r>
              <a:rPr lang="en-US" sz="2800" b="1" u="sng" dirty="0"/>
              <a:t>abnormal </a:t>
            </a:r>
            <a:r>
              <a:rPr lang="en-US" sz="2800" b="1" dirty="0"/>
              <a:t>(Nicholls 2016).</a:t>
            </a:r>
            <a:endParaRPr lang="ru-RU" sz="2800" b="1" dirty="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14</a:t>
            </a:fld>
            <a:endParaRPr lang="en-US"/>
          </a:p>
        </p:txBody>
      </p:sp>
    </p:spTree>
    <p:extLst>
      <p:ext uri="{BB962C8B-B14F-4D97-AF65-F5344CB8AC3E}">
        <p14:creationId xmlns:p14="http://schemas.microsoft.com/office/powerpoint/2010/main" val="1757375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6. Combine ideas differently</a:t>
            </a:r>
            <a:endParaRPr lang="ru-RU" sz="4000" dirty="0"/>
          </a:p>
        </p:txBody>
      </p:sp>
      <p:sp>
        <p:nvSpPr>
          <p:cNvPr id="3" name="Content Placeholder 2"/>
          <p:cNvSpPr>
            <a:spLocks noGrp="1"/>
          </p:cNvSpPr>
          <p:nvPr>
            <p:ph idx="1"/>
          </p:nvPr>
        </p:nvSpPr>
        <p:spPr>
          <a:xfrm>
            <a:off x="457200" y="1124744"/>
            <a:ext cx="8229600" cy="5001419"/>
          </a:xfrm>
        </p:spPr>
        <p:txBody>
          <a:bodyPr>
            <a:normAutofit lnSpcReduction="10000"/>
          </a:bodyPr>
          <a:lstStyle/>
          <a:p>
            <a:pPr marL="0" indent="0">
              <a:buNone/>
            </a:pPr>
            <a:r>
              <a:rPr lang="en-US" sz="2800" dirty="0" smtClean="0"/>
              <a:t>Original</a:t>
            </a:r>
            <a:r>
              <a:rPr lang="en-US" sz="2800" b="1" dirty="0" smtClean="0"/>
              <a:t> This </a:t>
            </a:r>
            <a:r>
              <a:rPr lang="en-US" sz="2800" b="1" dirty="0">
                <a:solidFill>
                  <a:srgbClr val="C00000"/>
                </a:solidFill>
              </a:rPr>
              <a:t>is known to occur</a:t>
            </a:r>
            <a:r>
              <a:rPr lang="en-US" sz="2800" b="1" dirty="0"/>
              <a:t> in </a:t>
            </a:r>
            <a:r>
              <a:rPr lang="en-US" sz="2800" b="1" strike="sngStrike" dirty="0"/>
              <a:t>wild and domestic </a:t>
            </a:r>
            <a:r>
              <a:rPr lang="en-US" sz="2800" b="1" dirty="0"/>
              <a:t>animals in grassland ecosystems, </a:t>
            </a:r>
            <a:r>
              <a:rPr lang="en-US" sz="2800" b="1" u="sng" dirty="0"/>
              <a:t>but </a:t>
            </a:r>
            <a:r>
              <a:rPr lang="en-US" sz="2800" b="1" dirty="0"/>
              <a:t>it </a:t>
            </a:r>
            <a:r>
              <a:rPr lang="en-US" sz="2800" b="1" dirty="0">
                <a:solidFill>
                  <a:schemeClr val="accent3">
                    <a:lumMod val="75000"/>
                  </a:schemeClr>
                </a:solidFill>
              </a:rPr>
              <a:t>has never resulted in close to 100% mortality </a:t>
            </a:r>
            <a:r>
              <a:rPr lang="en-US" sz="2800" b="1" dirty="0"/>
              <a:t>as was observed in the </a:t>
            </a:r>
            <a:r>
              <a:rPr lang="en-US" sz="2800" b="1" dirty="0" err="1"/>
              <a:t>Betpak-Dala</a:t>
            </a:r>
            <a:r>
              <a:rPr lang="en-US" sz="2800" b="1" dirty="0"/>
              <a:t> population. </a:t>
            </a:r>
            <a:r>
              <a:rPr lang="en-US" sz="2800" b="1" dirty="0">
                <a:solidFill>
                  <a:srgbClr val="7030A0"/>
                </a:solidFill>
              </a:rPr>
              <a:t>Research efforts </a:t>
            </a:r>
            <a:r>
              <a:rPr lang="en-US" sz="2800" b="1" u="sng" dirty="0"/>
              <a:t>are now </a:t>
            </a:r>
            <a:r>
              <a:rPr lang="en-US" sz="2800" b="1" dirty="0">
                <a:solidFill>
                  <a:schemeClr val="accent6">
                    <a:lumMod val="75000"/>
                  </a:schemeClr>
                </a:solidFill>
              </a:rPr>
              <a:t>concentrating on figuring how </a:t>
            </a:r>
            <a:r>
              <a:rPr lang="en-US" sz="2800" b="1" dirty="0"/>
              <a:t>the </a:t>
            </a:r>
            <a:r>
              <a:rPr lang="en-US" sz="2800" b="1" i="1" dirty="0" err="1"/>
              <a:t>Pasturella</a:t>
            </a:r>
            <a:r>
              <a:rPr lang="en-US" sz="2800" b="1" i="1" dirty="0"/>
              <a:t> </a:t>
            </a:r>
            <a:r>
              <a:rPr lang="en-US" sz="2800" b="1" dirty="0">
                <a:solidFill>
                  <a:schemeClr val="accent4">
                    <a:lumMod val="50000"/>
                  </a:schemeClr>
                </a:solidFill>
              </a:rPr>
              <a:t>could have taken over as it </a:t>
            </a:r>
            <a:r>
              <a:rPr lang="en-US" sz="2800" b="1" dirty="0" smtClean="0">
                <a:solidFill>
                  <a:schemeClr val="accent4">
                    <a:lumMod val="50000"/>
                  </a:schemeClr>
                </a:solidFill>
              </a:rPr>
              <a:t>did.</a:t>
            </a:r>
          </a:p>
          <a:p>
            <a:pPr marL="0" indent="0">
              <a:buNone/>
            </a:pPr>
            <a:endParaRPr lang="en-US" sz="2800" b="1" u="sng" dirty="0" smtClean="0"/>
          </a:p>
          <a:p>
            <a:pPr marL="0" indent="0">
              <a:buNone/>
            </a:pPr>
            <a:r>
              <a:rPr lang="en-US" sz="2800" dirty="0" smtClean="0"/>
              <a:t>Paraphrase</a:t>
            </a:r>
            <a:r>
              <a:rPr lang="en-US" sz="2800" b="1" u="sng" dirty="0" smtClean="0"/>
              <a:t> Even </a:t>
            </a:r>
            <a:r>
              <a:rPr lang="en-US" sz="2800" b="1" u="sng" dirty="0"/>
              <a:t>though </a:t>
            </a:r>
            <a:r>
              <a:rPr lang="en-US" sz="2800" b="1" i="1" dirty="0" err="1"/>
              <a:t>Pasturella</a:t>
            </a:r>
            <a:r>
              <a:rPr lang="en-US" sz="2800" b="1" i="1" dirty="0"/>
              <a:t> </a:t>
            </a:r>
            <a:r>
              <a:rPr lang="en-US" sz="2800" b="1" dirty="0">
                <a:solidFill>
                  <a:srgbClr val="C00000"/>
                </a:solidFill>
              </a:rPr>
              <a:t>is common</a:t>
            </a:r>
            <a:r>
              <a:rPr lang="en-US" sz="2800" b="1" dirty="0"/>
              <a:t> for grassland ecosystem animals, </a:t>
            </a:r>
            <a:r>
              <a:rPr lang="en-US" sz="2800" b="1" dirty="0">
                <a:solidFill>
                  <a:schemeClr val="accent3">
                    <a:lumMod val="75000"/>
                  </a:schemeClr>
                </a:solidFill>
              </a:rPr>
              <a:t>almost a whole population of one species has not died before</a:t>
            </a:r>
            <a:r>
              <a:rPr lang="en-US" sz="2800" b="1" dirty="0"/>
              <a:t>. </a:t>
            </a:r>
            <a:r>
              <a:rPr lang="en-US" sz="2800" b="1" u="sng" dirty="0"/>
              <a:t>Because of this, </a:t>
            </a:r>
            <a:r>
              <a:rPr lang="en-US" sz="2800" b="1" dirty="0">
                <a:solidFill>
                  <a:srgbClr val="7030A0"/>
                </a:solidFill>
              </a:rPr>
              <a:t>researchers </a:t>
            </a:r>
            <a:r>
              <a:rPr lang="en-US" sz="2800" b="1" dirty="0">
                <a:solidFill>
                  <a:schemeClr val="accent6">
                    <a:lumMod val="75000"/>
                  </a:schemeClr>
                </a:solidFill>
              </a:rPr>
              <a:t>are focusing on how</a:t>
            </a:r>
            <a:r>
              <a:rPr lang="en-US" sz="2800" b="1" dirty="0"/>
              <a:t> </a:t>
            </a:r>
            <a:r>
              <a:rPr lang="en-US" sz="2800" b="1" dirty="0">
                <a:solidFill>
                  <a:schemeClr val="accent4">
                    <a:lumMod val="50000"/>
                  </a:schemeClr>
                </a:solidFill>
              </a:rPr>
              <a:t>this happened </a:t>
            </a:r>
            <a:r>
              <a:rPr lang="en-US" sz="2800" b="1" dirty="0"/>
              <a:t>(Nicholls 2016</a:t>
            </a:r>
            <a:r>
              <a:rPr lang="en-US" b="1" dirty="0"/>
              <a:t>).</a:t>
            </a:r>
            <a:endParaRPr lang="ru-RU" b="1" i="1" dirty="0"/>
          </a:p>
          <a:p>
            <a:endParaRPr lang="en-US" b="1" dirty="0" smtClean="0">
              <a:solidFill>
                <a:schemeClr val="accent4">
                  <a:lumMod val="75000"/>
                </a:schemeClr>
              </a:solidFill>
            </a:endParaRPr>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15</a:t>
            </a:fld>
            <a:endParaRPr lang="en-US"/>
          </a:p>
        </p:txBody>
      </p:sp>
    </p:spTree>
    <p:extLst>
      <p:ext uri="{BB962C8B-B14F-4D97-AF65-F5344CB8AC3E}">
        <p14:creationId xmlns:p14="http://schemas.microsoft.com/office/powerpoint/2010/main" val="3357201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a:t>7. </a:t>
            </a:r>
            <a:r>
              <a:rPr lang="en-US" sz="4000" b="1" dirty="0" smtClean="0"/>
              <a:t>Change expression of numbers</a:t>
            </a:r>
            <a:endParaRPr lang="ru-RU" sz="4000" dirty="0"/>
          </a:p>
        </p:txBody>
      </p:sp>
      <p:sp>
        <p:nvSpPr>
          <p:cNvPr id="3" name="Content Placeholder 2"/>
          <p:cNvSpPr>
            <a:spLocks noGrp="1"/>
          </p:cNvSpPr>
          <p:nvPr>
            <p:ph idx="1"/>
          </p:nvPr>
        </p:nvSpPr>
        <p:spPr>
          <a:xfrm>
            <a:off x="457200" y="1412776"/>
            <a:ext cx="8229600" cy="4713387"/>
          </a:xfrm>
        </p:spPr>
        <p:txBody>
          <a:bodyPr/>
          <a:lstStyle/>
          <a:p>
            <a:pPr marL="0" indent="0">
              <a:buNone/>
            </a:pPr>
            <a:r>
              <a:rPr lang="en-US" sz="2800" dirty="0" smtClean="0"/>
              <a:t>Original </a:t>
            </a:r>
            <a:r>
              <a:rPr lang="en-US" sz="2800" b="1" dirty="0" smtClean="0">
                <a:solidFill>
                  <a:srgbClr val="C00000"/>
                </a:solidFill>
              </a:rPr>
              <a:t>Prior </a:t>
            </a:r>
            <a:r>
              <a:rPr lang="en-US" sz="2800" b="1" dirty="0">
                <a:solidFill>
                  <a:srgbClr val="C00000"/>
                </a:solidFill>
              </a:rPr>
              <a:t>to </a:t>
            </a:r>
            <a:r>
              <a:rPr lang="en-US" sz="2800" b="1" strike="sngStrike" dirty="0"/>
              <a:t>the deaths </a:t>
            </a:r>
            <a:r>
              <a:rPr lang="en-US" sz="2800" b="1" u="sng" dirty="0">
                <a:solidFill>
                  <a:srgbClr val="C00000"/>
                </a:solidFill>
              </a:rPr>
              <a:t>last year,</a:t>
            </a:r>
            <a:r>
              <a:rPr lang="en-US" sz="2800" b="1" dirty="0">
                <a:solidFill>
                  <a:srgbClr val="C00000"/>
                </a:solidFill>
              </a:rPr>
              <a:t> </a:t>
            </a:r>
            <a:r>
              <a:rPr lang="en-US" sz="2800" b="1" dirty="0">
                <a:solidFill>
                  <a:schemeClr val="tx2">
                    <a:lumMod val="60000"/>
                    <a:lumOff val="40000"/>
                  </a:schemeClr>
                </a:solidFill>
              </a:rPr>
              <a:t>the global population </a:t>
            </a:r>
            <a:r>
              <a:rPr lang="en-US" sz="2800" b="1" dirty="0"/>
              <a:t>of </a:t>
            </a:r>
            <a:r>
              <a:rPr lang="en-US" sz="2800" b="1" dirty="0" err="1"/>
              <a:t>saiga</a:t>
            </a:r>
            <a:r>
              <a:rPr lang="en-US" sz="2800" b="1" dirty="0"/>
              <a:t> stood at </a:t>
            </a:r>
            <a:r>
              <a:rPr lang="en-US" sz="2800" b="1" u="sng" dirty="0">
                <a:solidFill>
                  <a:schemeClr val="accent6">
                    <a:lumMod val="75000"/>
                  </a:schemeClr>
                </a:solidFill>
              </a:rPr>
              <a:t>around </a:t>
            </a:r>
            <a:r>
              <a:rPr lang="en-US" sz="2800" b="1" dirty="0"/>
              <a:t>262,000. </a:t>
            </a:r>
            <a:r>
              <a:rPr lang="en-US" sz="2800" b="1" strike="sngStrike" dirty="0"/>
              <a:t>The </a:t>
            </a:r>
            <a:r>
              <a:rPr lang="en-US" sz="2800" b="1" strike="sngStrike" dirty="0" err="1" smtClean="0"/>
              <a:t>deciminiation</a:t>
            </a:r>
            <a:r>
              <a:rPr lang="en-US" sz="2800" b="1" strike="sngStrike" dirty="0" smtClean="0"/>
              <a:t> </a:t>
            </a:r>
            <a:r>
              <a:rPr lang="en-US" sz="2800" b="1" strike="sngStrike" dirty="0"/>
              <a:t>of the </a:t>
            </a:r>
            <a:r>
              <a:rPr lang="en-US" sz="2800" b="1" strike="sngStrike" dirty="0" err="1"/>
              <a:t>Betpak-Dala</a:t>
            </a:r>
            <a:r>
              <a:rPr lang="en-US" sz="2800" b="1" strike="sngStrike" dirty="0"/>
              <a:t> </a:t>
            </a:r>
            <a:r>
              <a:rPr lang="en-US" sz="2800" b="1" strike="sngStrike" dirty="0" smtClean="0"/>
              <a:t>herd </a:t>
            </a:r>
            <a:r>
              <a:rPr lang="en-US" sz="2800" b="1" strike="sngStrike" dirty="0"/>
              <a:t>means</a:t>
            </a:r>
            <a:r>
              <a:rPr lang="en-US" sz="2800" b="1" dirty="0"/>
              <a:t> </a:t>
            </a:r>
            <a:r>
              <a:rPr lang="en-US" sz="2800" b="1" dirty="0" smtClean="0"/>
              <a:t>   </a:t>
            </a:r>
          </a:p>
          <a:p>
            <a:pPr marL="0" indent="0">
              <a:buNone/>
            </a:pPr>
            <a:r>
              <a:rPr lang="en-US" sz="2800" b="1" dirty="0" smtClean="0"/>
              <a:t>that </a:t>
            </a:r>
            <a:r>
              <a:rPr lang="en-US" sz="2800" b="1" dirty="0"/>
              <a:t>there are now </a:t>
            </a:r>
            <a:r>
              <a:rPr lang="en-US" sz="2800" b="1" u="sng" dirty="0"/>
              <a:t>fewer than </a:t>
            </a:r>
            <a:r>
              <a:rPr lang="en-US" sz="2800" b="1" dirty="0"/>
              <a:t>100,000 </a:t>
            </a:r>
            <a:r>
              <a:rPr lang="en-US" sz="2800" b="1" dirty="0">
                <a:solidFill>
                  <a:schemeClr val="accent3">
                    <a:lumMod val="75000"/>
                  </a:schemeClr>
                </a:solidFill>
              </a:rPr>
              <a:t>animals in existence. </a:t>
            </a:r>
            <a:endParaRPr lang="en-US" sz="2800" b="1" dirty="0" smtClean="0">
              <a:solidFill>
                <a:schemeClr val="accent3">
                  <a:lumMod val="75000"/>
                </a:schemeClr>
              </a:solidFill>
            </a:endParaRPr>
          </a:p>
          <a:p>
            <a:pPr marL="0" indent="0">
              <a:buNone/>
            </a:pPr>
            <a:endParaRPr lang="en-US" sz="2800" dirty="0" smtClean="0"/>
          </a:p>
          <a:p>
            <a:pPr marL="0" indent="0">
              <a:buNone/>
            </a:pPr>
            <a:r>
              <a:rPr lang="en-US" sz="2800" dirty="0" smtClean="0"/>
              <a:t>Paraphrase </a:t>
            </a:r>
            <a:r>
              <a:rPr lang="en-US" sz="2800" b="1" u="sng" dirty="0" smtClean="0">
                <a:solidFill>
                  <a:srgbClr val="C00000"/>
                </a:solidFill>
              </a:rPr>
              <a:t>Before </a:t>
            </a:r>
            <a:r>
              <a:rPr lang="en-US" sz="2800" b="1" u="sng" dirty="0">
                <a:solidFill>
                  <a:srgbClr val="C00000"/>
                </a:solidFill>
              </a:rPr>
              <a:t>May 2015</a:t>
            </a:r>
            <a:r>
              <a:rPr lang="en-US" sz="2800" b="1" dirty="0"/>
              <a:t>, there were</a:t>
            </a:r>
            <a:r>
              <a:rPr lang="en-US" sz="2800" b="1" dirty="0">
                <a:solidFill>
                  <a:schemeClr val="accent6">
                    <a:lumMod val="75000"/>
                  </a:schemeClr>
                </a:solidFill>
              </a:rPr>
              <a:t> </a:t>
            </a:r>
            <a:r>
              <a:rPr lang="en-US" sz="2800" b="1" u="sng" dirty="0">
                <a:solidFill>
                  <a:schemeClr val="accent6">
                    <a:lumMod val="75000"/>
                  </a:schemeClr>
                </a:solidFill>
              </a:rPr>
              <a:t>about </a:t>
            </a:r>
            <a:r>
              <a:rPr lang="en-US" sz="2800" b="1" dirty="0"/>
              <a:t>262,000 </a:t>
            </a:r>
            <a:r>
              <a:rPr lang="en-US" sz="2800" b="1" dirty="0" err="1" smtClean="0"/>
              <a:t>saiga</a:t>
            </a:r>
            <a:r>
              <a:rPr lang="en-US" sz="2800" b="1" dirty="0"/>
              <a:t> </a:t>
            </a:r>
            <a:r>
              <a:rPr lang="en-US" sz="2800" b="1" dirty="0" smtClean="0"/>
              <a:t> </a:t>
            </a:r>
            <a:r>
              <a:rPr lang="en-US" sz="2800" b="1" dirty="0">
                <a:solidFill>
                  <a:schemeClr val="tx2">
                    <a:lumMod val="60000"/>
                    <a:lumOff val="40000"/>
                  </a:schemeClr>
                </a:solidFill>
              </a:rPr>
              <a:t>in the world</a:t>
            </a:r>
            <a:r>
              <a:rPr lang="en-US" sz="2800" b="1" dirty="0"/>
              <a:t>. </a:t>
            </a:r>
            <a:r>
              <a:rPr lang="en-US" sz="2800" b="1" dirty="0" smtClean="0"/>
              <a:t> </a:t>
            </a:r>
            <a:r>
              <a:rPr lang="en-US" sz="2800" b="1" u="sng" dirty="0" smtClean="0"/>
              <a:t>Less </a:t>
            </a:r>
            <a:r>
              <a:rPr lang="en-US" sz="2800" b="1" u="sng" dirty="0"/>
              <a:t>than </a:t>
            </a:r>
            <a:r>
              <a:rPr lang="en-US" sz="2800" b="1" dirty="0"/>
              <a:t>100,000 </a:t>
            </a:r>
            <a:r>
              <a:rPr lang="en-US" sz="2800" b="1" dirty="0">
                <a:solidFill>
                  <a:schemeClr val="accent3">
                    <a:lumMod val="75000"/>
                  </a:schemeClr>
                </a:solidFill>
              </a:rPr>
              <a:t>exist today </a:t>
            </a:r>
            <a:r>
              <a:rPr lang="en-US" sz="2800" b="1" dirty="0"/>
              <a:t>(Nicholls 2016). </a:t>
            </a:r>
            <a:endParaRPr lang="ru-RU" sz="2800" b="1" dirty="0"/>
          </a:p>
          <a:p>
            <a:endParaRPr lang="ru-RU" b="1" dirty="0">
              <a:solidFill>
                <a:schemeClr val="accent3">
                  <a:lumMod val="75000"/>
                </a:schemeClr>
              </a:solidFill>
            </a:endParaRPr>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16</a:t>
            </a:fld>
            <a:endParaRPr lang="en-US"/>
          </a:p>
        </p:txBody>
      </p:sp>
    </p:spTree>
    <p:extLst>
      <p:ext uri="{BB962C8B-B14F-4D97-AF65-F5344CB8AC3E}">
        <p14:creationId xmlns:p14="http://schemas.microsoft.com/office/powerpoint/2010/main" val="1503652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46250"/>
          </a:xfrm>
        </p:spPr>
        <p:txBody>
          <a:bodyPr/>
          <a:lstStyle/>
          <a:p>
            <a:r>
              <a:rPr lang="en-US" b="1" dirty="0" smtClean="0"/>
              <a:t>Using Quotes</a:t>
            </a:r>
            <a:r>
              <a:rPr lang="en-US" dirty="0" smtClean="0"/>
              <a:t/>
            </a:r>
            <a:br>
              <a:rPr lang="en-US" dirty="0" smtClean="0"/>
            </a:br>
            <a:r>
              <a:rPr lang="en-US" dirty="0" smtClean="0"/>
              <a:t>-</a:t>
            </a:r>
            <a:r>
              <a:rPr lang="en-US" sz="3600" dirty="0" smtClean="0"/>
              <a:t>note examples on the handout</a:t>
            </a:r>
            <a:endParaRPr lang="ru-RU" sz="3600" dirty="0"/>
          </a:p>
        </p:txBody>
      </p:sp>
      <p:sp>
        <p:nvSpPr>
          <p:cNvPr id="3" name="Content Placeholder 2"/>
          <p:cNvSpPr>
            <a:spLocks noGrp="1"/>
          </p:cNvSpPr>
          <p:nvPr>
            <p:ph sz="half" idx="1"/>
          </p:nvPr>
        </p:nvSpPr>
        <p:spPr>
          <a:xfrm>
            <a:off x="457200" y="2348880"/>
            <a:ext cx="4038600" cy="3777283"/>
          </a:xfrm>
        </p:spPr>
        <p:txBody>
          <a:bodyPr/>
          <a:lstStyle/>
          <a:p>
            <a:r>
              <a:rPr lang="en-US" sz="3200" dirty="0" smtClean="0"/>
              <a:t>If the quote is </a:t>
            </a:r>
            <a:r>
              <a:rPr lang="en-US" sz="3200" b="1" dirty="0" smtClean="0"/>
              <a:t>powerful</a:t>
            </a:r>
            <a:r>
              <a:rPr lang="en-US" sz="3200" dirty="0" smtClean="0"/>
              <a:t>, keep it.	</a:t>
            </a:r>
            <a:r>
              <a:rPr lang="en-US" dirty="0" smtClean="0"/>
              <a:t>	</a:t>
            </a:r>
            <a:endParaRPr lang="ru-RU" dirty="0"/>
          </a:p>
        </p:txBody>
      </p:sp>
      <p:sp>
        <p:nvSpPr>
          <p:cNvPr id="4" name="Content Placeholder 3"/>
          <p:cNvSpPr>
            <a:spLocks noGrp="1"/>
          </p:cNvSpPr>
          <p:nvPr>
            <p:ph sz="half" idx="2"/>
          </p:nvPr>
        </p:nvSpPr>
        <p:spPr>
          <a:xfrm>
            <a:off x="4648200" y="2348880"/>
            <a:ext cx="4038600" cy="3777283"/>
          </a:xfrm>
        </p:spPr>
        <p:txBody>
          <a:bodyPr>
            <a:noAutofit/>
          </a:bodyPr>
          <a:lstStyle/>
          <a:p>
            <a:r>
              <a:rPr lang="en-US" sz="3200" dirty="0" smtClean="0"/>
              <a:t>If it’s not very powerful, just write the main idea.</a:t>
            </a:r>
          </a:p>
          <a:p>
            <a:r>
              <a:rPr lang="en-US" sz="3200" dirty="0" smtClean="0"/>
              <a:t>You may need to use reported speech.</a:t>
            </a:r>
            <a:endParaRPr lang="ru-RU" sz="3200" dirty="0"/>
          </a:p>
        </p:txBody>
      </p:sp>
      <p:sp>
        <p:nvSpPr>
          <p:cNvPr id="5" name="Slide Number Placeholder 4"/>
          <p:cNvSpPr>
            <a:spLocks noGrp="1"/>
          </p:cNvSpPr>
          <p:nvPr>
            <p:ph type="sldNum" sz="quarter" idx="12"/>
          </p:nvPr>
        </p:nvSpPr>
        <p:spPr/>
        <p:txBody>
          <a:bodyPr/>
          <a:lstStyle/>
          <a:p>
            <a:fld id="{3FEBF227-96DE-43F6-8BB4-541A9608B3E3}" type="slidenum">
              <a:rPr lang="en-US" smtClean="0"/>
              <a:pPr/>
              <a:t>17</a:t>
            </a:fld>
            <a:endParaRPr lang="en-US"/>
          </a:p>
        </p:txBody>
      </p:sp>
    </p:spTree>
    <p:extLst>
      <p:ext uri="{BB962C8B-B14F-4D97-AF65-F5344CB8AC3E}">
        <p14:creationId xmlns:p14="http://schemas.microsoft.com/office/powerpoint/2010/main" val="39639553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b="1" dirty="0" smtClean="0"/>
              <a:t>Paraphrase:  Strategy Analysis</a:t>
            </a:r>
            <a:endParaRPr lang="ru-RU" sz="4000" b="1" dirty="0"/>
          </a:p>
        </p:txBody>
      </p:sp>
      <p:sp>
        <p:nvSpPr>
          <p:cNvPr id="6" name="Content Placeholder 5"/>
          <p:cNvSpPr>
            <a:spLocks noGrp="1"/>
          </p:cNvSpPr>
          <p:nvPr>
            <p:ph idx="1"/>
          </p:nvPr>
        </p:nvSpPr>
        <p:spPr>
          <a:xfrm>
            <a:off x="539552" y="1484784"/>
            <a:ext cx="8229600" cy="4597971"/>
          </a:xfrm>
        </p:spPr>
        <p:txBody>
          <a:bodyPr>
            <a:normAutofit fontScale="40000" lnSpcReduction="20000"/>
          </a:bodyPr>
          <a:lstStyle/>
          <a:p>
            <a:pPr marL="0" indent="-457200"/>
            <a:r>
              <a:rPr lang="en-US" sz="9800" dirty="0" smtClean="0"/>
              <a:t>Read the original &amp; put slashes (/) to identify the Thought Groups.</a:t>
            </a:r>
          </a:p>
          <a:p>
            <a:pPr marL="0" indent="-457200"/>
            <a:r>
              <a:rPr lang="en-US" sz="9800" dirty="0" smtClean="0"/>
              <a:t>Read the paraphrase.</a:t>
            </a:r>
          </a:p>
          <a:p>
            <a:pPr marL="0" indent="-457200"/>
            <a:r>
              <a:rPr lang="en-US" sz="9800" b="1" dirty="0" smtClean="0"/>
              <a:t>Identify and list </a:t>
            </a:r>
            <a:r>
              <a:rPr lang="en-US" sz="9800" dirty="0" smtClean="0"/>
              <a:t>which strategies were used.</a:t>
            </a:r>
          </a:p>
          <a:p>
            <a:pPr marL="0" indent="-457200"/>
            <a:r>
              <a:rPr lang="en-US" sz="9800" dirty="0" smtClean="0"/>
              <a:t>If possible, use colors to help you analyze the two texts.</a:t>
            </a:r>
          </a:p>
          <a:p>
            <a:pPr marL="0" indent="0">
              <a:buNone/>
            </a:pPr>
            <a:r>
              <a:rPr lang="en-US" sz="5000" dirty="0" smtClean="0"/>
              <a:t> (Colors are provided in this PPT)</a:t>
            </a:r>
          </a:p>
          <a:p>
            <a:pPr marL="0" indent="-457200"/>
            <a:endParaRPr lang="en-US" sz="2800" dirty="0"/>
          </a:p>
          <a:p>
            <a:pPr marL="0" indent="0">
              <a:buNone/>
            </a:pPr>
            <a:endParaRPr lang="en-US" dirty="0" smtClean="0"/>
          </a:p>
        </p:txBody>
      </p:sp>
      <p:sp>
        <p:nvSpPr>
          <p:cNvPr id="2" name="Slide Number Placeholder 1"/>
          <p:cNvSpPr>
            <a:spLocks noGrp="1"/>
          </p:cNvSpPr>
          <p:nvPr>
            <p:ph type="sldNum" sz="quarter" idx="12"/>
          </p:nvPr>
        </p:nvSpPr>
        <p:spPr/>
        <p:txBody>
          <a:bodyPr/>
          <a:lstStyle/>
          <a:p>
            <a:fld id="{3FEBF227-96DE-43F6-8BB4-541A9608B3E3}" type="slidenum">
              <a:rPr lang="en-US" smtClean="0"/>
              <a:pPr/>
              <a:t>18</a:t>
            </a:fld>
            <a:endParaRPr lang="en-US"/>
          </a:p>
        </p:txBody>
      </p:sp>
    </p:spTree>
    <p:extLst>
      <p:ext uri="{BB962C8B-B14F-4D97-AF65-F5344CB8AC3E}">
        <p14:creationId xmlns:p14="http://schemas.microsoft.com/office/powerpoint/2010/main" val="20840514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400" b="1" dirty="0" smtClean="0"/>
              <a:t>Part A Example: Identifying strategies</a:t>
            </a:r>
            <a:r>
              <a:rPr lang="en-US" sz="2000" b="1" dirty="0" smtClean="0"/>
              <a:t/>
            </a:r>
            <a:br>
              <a:rPr lang="en-US" sz="2000" b="1" dirty="0" smtClean="0"/>
            </a:br>
            <a:r>
              <a:rPr lang="en-US" sz="1400" b="1" dirty="0" smtClean="0"/>
              <a:t>source:  </a:t>
            </a:r>
            <a:r>
              <a:rPr lang="en-US" sz="1400" b="1" dirty="0" err="1" smtClean="0"/>
              <a:t>Dyussembekova</a:t>
            </a:r>
            <a:r>
              <a:rPr lang="en-US" sz="1400" b="1" dirty="0" smtClean="0"/>
              <a:t>, Z.  2016.  “Kazakh </a:t>
            </a:r>
            <a:r>
              <a:rPr lang="en-US" sz="1400" b="1" dirty="0" smtClean="0"/>
              <a:t>tenor promotes country abroad</a:t>
            </a:r>
            <a:r>
              <a:rPr lang="en-US" sz="1400" b="1" dirty="0" smtClean="0"/>
              <a:t>” </a:t>
            </a:r>
            <a:r>
              <a:rPr lang="en-US" sz="1400" b="1" i="1" dirty="0" smtClean="0"/>
              <a:t>Asia Times</a:t>
            </a:r>
            <a:r>
              <a:rPr lang="en-US" sz="1400" b="1" dirty="0" smtClean="0"/>
              <a:t>.   </a:t>
            </a:r>
            <a:r>
              <a:rPr lang="en-US" sz="1400" b="1" dirty="0" smtClean="0"/>
              <a:t>May </a:t>
            </a:r>
            <a:r>
              <a:rPr lang="en-US" sz="1400" b="1" dirty="0" smtClean="0"/>
              <a:t>7</a:t>
            </a:r>
            <a:endParaRPr lang="ru-RU" sz="1400" b="1" dirty="0"/>
          </a:p>
        </p:txBody>
      </p:sp>
      <p:sp>
        <p:nvSpPr>
          <p:cNvPr id="5" name="Content Placeholder 4"/>
          <p:cNvSpPr>
            <a:spLocks noGrp="1"/>
          </p:cNvSpPr>
          <p:nvPr>
            <p:ph idx="1"/>
          </p:nvPr>
        </p:nvSpPr>
        <p:spPr/>
        <p:txBody>
          <a:bodyPr>
            <a:normAutofit/>
          </a:bodyPr>
          <a:lstStyle/>
          <a:p>
            <a:pPr marL="0" indent="0">
              <a:buNone/>
            </a:pPr>
            <a:r>
              <a:rPr lang="en-US" sz="2800" dirty="0" smtClean="0"/>
              <a:t>Original </a:t>
            </a:r>
            <a:r>
              <a:rPr lang="en-US" sz="2800" b="1" dirty="0" smtClean="0">
                <a:solidFill>
                  <a:schemeClr val="accent3">
                    <a:lumMod val="75000"/>
                  </a:schemeClr>
                </a:solidFill>
              </a:rPr>
              <a:t>“Inspired by Brian  McKnight and Luciano Pavarotti,</a:t>
            </a:r>
            <a:r>
              <a:rPr lang="en-US" sz="2800" b="1" dirty="0" smtClean="0"/>
              <a:t>/</a:t>
            </a:r>
            <a:r>
              <a:rPr lang="en-US" sz="2800" b="1" dirty="0" smtClean="0">
                <a:solidFill>
                  <a:schemeClr val="accent3">
                    <a:lumMod val="75000"/>
                  </a:schemeClr>
                </a:solidFill>
              </a:rPr>
              <a:t> </a:t>
            </a:r>
            <a:r>
              <a:rPr lang="en-US" sz="2800" b="1" dirty="0" err="1" smtClean="0"/>
              <a:t>Diyaz</a:t>
            </a:r>
            <a:r>
              <a:rPr lang="en-US" sz="2800" b="1" dirty="0" smtClean="0"/>
              <a:t> </a:t>
            </a:r>
            <a:r>
              <a:rPr lang="en-US" sz="2800" b="1" dirty="0" err="1" smtClean="0"/>
              <a:t>Mussalimov</a:t>
            </a:r>
            <a:r>
              <a:rPr lang="en-US" sz="2800" b="1" dirty="0" smtClean="0"/>
              <a:t> is a singer/ from East Kazakhstan/ </a:t>
            </a:r>
            <a:r>
              <a:rPr lang="en-US" sz="2800" b="1" dirty="0" smtClean="0">
                <a:solidFill>
                  <a:srgbClr val="FF0000"/>
                </a:solidFill>
              </a:rPr>
              <a:t>who has devoted his life to music</a:t>
            </a:r>
            <a:r>
              <a:rPr lang="en-US" sz="2800" b="1" dirty="0" smtClean="0"/>
              <a:t>” (</a:t>
            </a:r>
            <a:r>
              <a:rPr lang="en-US" sz="2800" b="1" dirty="0" err="1" smtClean="0"/>
              <a:t>Dyussembekova</a:t>
            </a:r>
            <a:r>
              <a:rPr lang="en-US" sz="2800" b="1" dirty="0" smtClean="0"/>
              <a:t> 2016).</a:t>
            </a:r>
          </a:p>
          <a:p>
            <a:pPr marL="0" indent="0">
              <a:buNone/>
            </a:pPr>
            <a:endParaRPr lang="en-US" sz="2800" b="1" dirty="0" smtClean="0"/>
          </a:p>
          <a:p>
            <a:pPr marL="0" indent="0">
              <a:buNone/>
            </a:pPr>
            <a:r>
              <a:rPr lang="en-US" sz="2800" dirty="0" smtClean="0"/>
              <a:t> Paraphrase </a:t>
            </a:r>
            <a:r>
              <a:rPr lang="en-US" sz="2800" b="1" dirty="0" smtClean="0"/>
              <a:t> </a:t>
            </a:r>
            <a:r>
              <a:rPr lang="en-US" sz="2800" b="1" dirty="0" err="1" smtClean="0"/>
              <a:t>Diyas</a:t>
            </a:r>
            <a:r>
              <a:rPr lang="en-US" sz="2800" b="1" dirty="0" smtClean="0"/>
              <a:t> </a:t>
            </a:r>
            <a:r>
              <a:rPr lang="en-US" sz="2800" b="1" dirty="0" err="1" smtClean="0"/>
              <a:t>Mussalimov</a:t>
            </a:r>
            <a:r>
              <a:rPr lang="en-US" sz="2800" b="1" dirty="0" smtClean="0">
                <a:solidFill>
                  <a:schemeClr val="accent5">
                    <a:lumMod val="75000"/>
                  </a:schemeClr>
                </a:solidFill>
              </a:rPr>
              <a:t>,</a:t>
            </a:r>
            <a:r>
              <a:rPr lang="en-US" sz="2800" b="1" dirty="0" smtClean="0">
                <a:solidFill>
                  <a:srgbClr val="FF0000"/>
                </a:solidFill>
              </a:rPr>
              <a:t> who has committed his career to music, </a:t>
            </a:r>
            <a:r>
              <a:rPr lang="en-US" sz="2800" b="1" dirty="0" smtClean="0">
                <a:solidFill>
                  <a:schemeClr val="accent3">
                    <a:lumMod val="75000"/>
                  </a:schemeClr>
                </a:solidFill>
              </a:rPr>
              <a:t>was motivated by Brian McKnight and Luciano Pavarotti </a:t>
            </a:r>
            <a:r>
              <a:rPr lang="en-US" sz="2800" b="1" dirty="0" smtClean="0"/>
              <a:t>(</a:t>
            </a:r>
            <a:r>
              <a:rPr lang="en-US" sz="2800" b="1" dirty="0" err="1" smtClean="0"/>
              <a:t>Dyussembekova</a:t>
            </a:r>
            <a:r>
              <a:rPr lang="en-US" sz="2800" b="1" dirty="0" smtClean="0"/>
              <a:t> </a:t>
            </a:r>
            <a:r>
              <a:rPr lang="en-US" sz="2800" b="1" dirty="0"/>
              <a:t>2016).</a:t>
            </a:r>
          </a:p>
          <a:p>
            <a:pPr marL="0" indent="0">
              <a:buNone/>
            </a:pPr>
            <a:endParaRPr lang="ru-RU" dirty="0"/>
          </a:p>
        </p:txBody>
      </p:sp>
      <p:sp>
        <p:nvSpPr>
          <p:cNvPr id="2" name="Slide Number Placeholder 1"/>
          <p:cNvSpPr>
            <a:spLocks noGrp="1"/>
          </p:cNvSpPr>
          <p:nvPr>
            <p:ph type="sldNum" sz="quarter" idx="12"/>
          </p:nvPr>
        </p:nvSpPr>
        <p:spPr/>
        <p:txBody>
          <a:bodyPr/>
          <a:lstStyle/>
          <a:p>
            <a:fld id="{3FEBF227-96DE-43F6-8BB4-541A9608B3E3}" type="slidenum">
              <a:rPr lang="en-US" smtClean="0"/>
              <a:pPr/>
              <a:t>19</a:t>
            </a:fld>
            <a:endParaRPr lang="en-US"/>
          </a:p>
        </p:txBody>
      </p:sp>
    </p:spTree>
    <p:extLst>
      <p:ext uri="{BB962C8B-B14F-4D97-AF65-F5344CB8AC3E}">
        <p14:creationId xmlns:p14="http://schemas.microsoft.com/office/powerpoint/2010/main" val="2854421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a:t>
            </a:r>
            <a:endParaRPr lang="ru-RU" dirty="0"/>
          </a:p>
        </p:txBody>
      </p:sp>
      <p:sp>
        <p:nvSpPr>
          <p:cNvPr id="3" name="Content Placeholder 2"/>
          <p:cNvSpPr>
            <a:spLocks noGrp="1"/>
          </p:cNvSpPr>
          <p:nvPr>
            <p:ph idx="1"/>
          </p:nvPr>
        </p:nvSpPr>
        <p:spPr/>
        <p:txBody>
          <a:bodyPr>
            <a:normAutofit/>
          </a:bodyPr>
          <a:lstStyle/>
          <a:p>
            <a:r>
              <a:rPr lang="en-US" sz="3600" dirty="0" smtClean="0"/>
              <a:t>Determine </a:t>
            </a:r>
            <a:r>
              <a:rPr lang="en-US" sz="3600" dirty="0"/>
              <a:t>the 7 step process</a:t>
            </a:r>
          </a:p>
          <a:p>
            <a:r>
              <a:rPr lang="en-US" sz="3600" dirty="0" smtClean="0"/>
              <a:t>Review “thought groups”</a:t>
            </a:r>
          </a:p>
          <a:p>
            <a:r>
              <a:rPr lang="en-US" sz="3600" dirty="0" smtClean="0"/>
              <a:t>Review 7 paraphrase strategies</a:t>
            </a:r>
          </a:p>
          <a:p>
            <a:r>
              <a:rPr lang="en-US" sz="3600" dirty="0" smtClean="0"/>
              <a:t>Identify good and poor paraphrases</a:t>
            </a:r>
          </a:p>
          <a:p>
            <a:r>
              <a:rPr lang="en-US" sz="3600" dirty="0" smtClean="0"/>
              <a:t>Apply the skills</a:t>
            </a:r>
          </a:p>
          <a:p>
            <a:endParaRPr lang="ru-RU" sz="36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a:t>
            </a:fld>
            <a:endParaRPr lang="en-US"/>
          </a:p>
        </p:txBody>
      </p:sp>
    </p:spTree>
    <p:extLst>
      <p:ext uri="{BB962C8B-B14F-4D97-AF65-F5344CB8AC3E}">
        <p14:creationId xmlns:p14="http://schemas.microsoft.com/office/powerpoint/2010/main" val="31802438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Part A Example: Suggested Answer</a:t>
            </a:r>
            <a:endParaRPr lang="ru-RU" sz="4000" b="1" dirty="0"/>
          </a:p>
        </p:txBody>
      </p:sp>
      <p:sp>
        <p:nvSpPr>
          <p:cNvPr id="3" name="Content Placeholder 2"/>
          <p:cNvSpPr>
            <a:spLocks noGrp="1"/>
          </p:cNvSpPr>
          <p:nvPr>
            <p:ph idx="1"/>
          </p:nvPr>
        </p:nvSpPr>
        <p:spPr/>
        <p:txBody>
          <a:bodyPr>
            <a:normAutofit/>
          </a:bodyPr>
          <a:lstStyle/>
          <a:p>
            <a:r>
              <a:rPr lang="en-US" sz="2800" b="1" dirty="0" smtClean="0"/>
              <a:t>Changed order of ideas</a:t>
            </a:r>
          </a:p>
          <a:p>
            <a:r>
              <a:rPr lang="en-US" sz="2800" b="1" dirty="0" smtClean="0"/>
              <a:t>Synonyms</a:t>
            </a:r>
            <a:r>
              <a:rPr lang="en-US" sz="2800" dirty="0" smtClean="0"/>
              <a:t> – inspired by </a:t>
            </a:r>
            <a:r>
              <a:rPr lang="en-US" sz="2800" dirty="0" smtClean="0">
                <a:sym typeface="Wingdings" panose="05000000000000000000" pitchFamily="2" charset="2"/>
              </a:rPr>
              <a:t>  motivated</a:t>
            </a:r>
          </a:p>
          <a:p>
            <a:pPr marL="0" indent="0">
              <a:buNone/>
            </a:pPr>
            <a:r>
              <a:rPr lang="en-US" sz="2800" dirty="0" smtClean="0">
                <a:sym typeface="Wingdings" panose="05000000000000000000" pitchFamily="2" charset="2"/>
              </a:rPr>
              <a:t>		   - devoted to  committed </a:t>
            </a:r>
          </a:p>
          <a:p>
            <a:pPr marL="0" indent="0">
              <a:buNone/>
            </a:pPr>
            <a:r>
              <a:rPr lang="en-US" sz="2800" dirty="0" smtClean="0">
                <a:sym typeface="Wingdings" panose="05000000000000000000" pitchFamily="2" charset="2"/>
              </a:rPr>
              <a:t>                        - his life  his career</a:t>
            </a:r>
          </a:p>
          <a:p>
            <a:r>
              <a:rPr lang="en-US" sz="2800" b="1" dirty="0" smtClean="0">
                <a:sym typeface="Wingdings" panose="05000000000000000000" pitchFamily="2" charset="2"/>
              </a:rPr>
              <a:t>Deleted detail </a:t>
            </a:r>
            <a:r>
              <a:rPr lang="en-US" sz="2800" dirty="0" smtClean="0">
                <a:sym typeface="Wingdings" panose="05000000000000000000" pitchFamily="2" charset="2"/>
              </a:rPr>
              <a:t>“from East Kazakhstan” because the info comes later.</a:t>
            </a:r>
            <a:endParaRPr lang="ru-RU" sz="2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20</a:t>
            </a:fld>
            <a:endParaRPr lang="en-US"/>
          </a:p>
        </p:txBody>
      </p:sp>
    </p:spTree>
    <p:extLst>
      <p:ext uri="{BB962C8B-B14F-4D97-AF65-F5344CB8AC3E}">
        <p14:creationId xmlns:p14="http://schemas.microsoft.com/office/powerpoint/2010/main" val="42743893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Part A: Identify the strategies used</a:t>
            </a:r>
            <a:endParaRPr lang="en-US" sz="3200" dirty="0"/>
          </a:p>
        </p:txBody>
      </p:sp>
      <p:sp>
        <p:nvSpPr>
          <p:cNvPr id="3" name="Content Placeholder 2"/>
          <p:cNvSpPr>
            <a:spLocks noGrp="1"/>
          </p:cNvSpPr>
          <p:nvPr>
            <p:ph idx="1"/>
          </p:nvPr>
        </p:nvSpPr>
        <p:spPr/>
        <p:txBody>
          <a:bodyPr>
            <a:normAutofit/>
          </a:bodyPr>
          <a:lstStyle/>
          <a:p>
            <a:pPr marL="114300" indent="0">
              <a:buNone/>
            </a:pPr>
            <a:r>
              <a:rPr lang="en-US" sz="2800" b="1" dirty="0" smtClean="0"/>
              <a:t>1. Original   </a:t>
            </a:r>
            <a:r>
              <a:rPr lang="en-US" sz="2800" b="1" dirty="0" smtClean="0">
                <a:solidFill>
                  <a:schemeClr val="bg2">
                    <a:lumMod val="50000"/>
                  </a:schemeClr>
                </a:solidFill>
              </a:rPr>
              <a:t>Currently </a:t>
            </a:r>
            <a:r>
              <a:rPr lang="en-US" sz="2800" b="1" dirty="0" smtClean="0"/>
              <a:t>he </a:t>
            </a:r>
            <a:r>
              <a:rPr lang="en-US" sz="2800" b="1" dirty="0" smtClean="0">
                <a:solidFill>
                  <a:schemeClr val="bg2">
                    <a:lumMod val="50000"/>
                  </a:schemeClr>
                </a:solidFill>
              </a:rPr>
              <a:t>lives in the United States, </a:t>
            </a:r>
            <a:r>
              <a:rPr lang="en-US" sz="2800" b="1" dirty="0" smtClean="0"/>
              <a:t>where he </a:t>
            </a:r>
            <a:r>
              <a:rPr lang="en-US" sz="2800" b="1" dirty="0" smtClean="0">
                <a:solidFill>
                  <a:srgbClr val="C00000"/>
                </a:solidFill>
              </a:rPr>
              <a:t>creates songs </a:t>
            </a:r>
            <a:r>
              <a:rPr lang="en-US" sz="2800" b="1" dirty="0" smtClean="0"/>
              <a:t>and </a:t>
            </a:r>
            <a:r>
              <a:rPr lang="en-US" sz="2800" b="1" dirty="0" smtClean="0">
                <a:solidFill>
                  <a:srgbClr val="7030A0"/>
                </a:solidFill>
              </a:rPr>
              <a:t>participates in projects, </a:t>
            </a:r>
            <a:r>
              <a:rPr lang="en-US" sz="2800" b="1" dirty="0" smtClean="0"/>
              <a:t>as well as </a:t>
            </a:r>
            <a:r>
              <a:rPr lang="en-US" sz="2800" b="1" dirty="0" smtClean="0">
                <a:solidFill>
                  <a:srgbClr val="FFC000"/>
                </a:solidFill>
              </a:rPr>
              <a:t>studies at </a:t>
            </a:r>
            <a:r>
              <a:rPr lang="en-US" sz="2800" b="1" dirty="0" smtClean="0"/>
              <a:t>New York University and </a:t>
            </a:r>
            <a:r>
              <a:rPr lang="en-US" sz="2800" b="1" dirty="0" smtClean="0">
                <a:solidFill>
                  <a:schemeClr val="accent4">
                    <a:lumMod val="75000"/>
                  </a:schemeClr>
                </a:solidFill>
              </a:rPr>
              <a:t>represents Kazakhstan at high-level events </a:t>
            </a:r>
            <a:r>
              <a:rPr lang="en-US" sz="2800" b="1" dirty="0" smtClean="0"/>
              <a:t>(</a:t>
            </a:r>
            <a:r>
              <a:rPr lang="en-US" sz="2800" b="1" dirty="0" err="1" smtClean="0"/>
              <a:t>Dyussembekova</a:t>
            </a:r>
            <a:r>
              <a:rPr lang="en-US" sz="2800" b="1" dirty="0" smtClean="0"/>
              <a:t> 2016).</a:t>
            </a:r>
          </a:p>
          <a:p>
            <a:endParaRPr lang="en-US" sz="2800" b="1" dirty="0"/>
          </a:p>
          <a:p>
            <a:r>
              <a:rPr lang="en-US" sz="2800" b="1" dirty="0" smtClean="0"/>
              <a:t>Paraphrase:  </a:t>
            </a:r>
            <a:r>
              <a:rPr lang="en-US" sz="2800" b="1" dirty="0" err="1" smtClean="0"/>
              <a:t>Mussalimov</a:t>
            </a:r>
            <a:r>
              <a:rPr lang="en-US" sz="2800" b="1" dirty="0" smtClean="0"/>
              <a:t> </a:t>
            </a:r>
            <a:r>
              <a:rPr lang="en-US" sz="2800" b="1" dirty="0" smtClean="0">
                <a:solidFill>
                  <a:srgbClr val="7030A0"/>
                </a:solidFill>
              </a:rPr>
              <a:t>works on projects, </a:t>
            </a:r>
            <a:r>
              <a:rPr lang="en-US" sz="2800" b="1" dirty="0" smtClean="0">
                <a:solidFill>
                  <a:srgbClr val="C00000"/>
                </a:solidFill>
              </a:rPr>
              <a:t>composes music, </a:t>
            </a:r>
            <a:r>
              <a:rPr lang="en-US" sz="2800" b="1" dirty="0" smtClean="0"/>
              <a:t>and </a:t>
            </a:r>
            <a:r>
              <a:rPr lang="en-US" sz="2800" b="1" dirty="0" smtClean="0">
                <a:solidFill>
                  <a:schemeClr val="accent4">
                    <a:lumMod val="75000"/>
                  </a:schemeClr>
                </a:solidFill>
              </a:rPr>
              <a:t>sings</a:t>
            </a:r>
            <a:r>
              <a:rPr lang="en-US" sz="2800" b="1" dirty="0" smtClean="0"/>
              <a:t> </a:t>
            </a:r>
            <a:r>
              <a:rPr lang="en-US" sz="2800" b="1" dirty="0" smtClean="0">
                <a:solidFill>
                  <a:schemeClr val="accent4">
                    <a:lumMod val="75000"/>
                  </a:schemeClr>
                </a:solidFill>
              </a:rPr>
              <a:t>at important events </a:t>
            </a:r>
            <a:r>
              <a:rPr lang="en-US" sz="2800" b="1" dirty="0" smtClean="0">
                <a:solidFill>
                  <a:schemeClr val="bg2">
                    <a:lumMod val="50000"/>
                  </a:schemeClr>
                </a:solidFill>
              </a:rPr>
              <a:t>in the USA </a:t>
            </a:r>
            <a:r>
              <a:rPr lang="en-US" sz="2800" b="1" dirty="0" smtClean="0">
                <a:solidFill>
                  <a:srgbClr val="FFC000"/>
                </a:solidFill>
              </a:rPr>
              <a:t>while he is studying </a:t>
            </a:r>
            <a:r>
              <a:rPr lang="en-US" sz="2800" b="1" dirty="0" smtClean="0"/>
              <a:t>at New York University (</a:t>
            </a:r>
            <a:r>
              <a:rPr lang="en-US" sz="2800" b="1" dirty="0" err="1" smtClean="0"/>
              <a:t>Dyussembekova</a:t>
            </a:r>
            <a:r>
              <a:rPr lang="en-US" sz="2800" b="1" dirty="0" smtClean="0"/>
              <a:t> 2016).</a:t>
            </a:r>
            <a:endParaRPr lang="en-US" sz="2800"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21</a:t>
            </a:fld>
            <a:endParaRPr lang="en-US"/>
          </a:p>
        </p:txBody>
      </p:sp>
    </p:spTree>
    <p:extLst>
      <p:ext uri="{BB962C8B-B14F-4D97-AF65-F5344CB8AC3E}">
        <p14:creationId xmlns:p14="http://schemas.microsoft.com/office/powerpoint/2010/main" val="3225845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7620000" cy="310852"/>
          </a:xfrm>
        </p:spPr>
        <p:txBody>
          <a:bodyPr/>
          <a:lstStyle/>
          <a:p>
            <a:r>
              <a:rPr lang="en-US" sz="1000" dirty="0" smtClean="0"/>
              <a:t>Part A</a:t>
            </a:r>
            <a:endParaRPr lang="en-US" sz="1000" dirty="0"/>
          </a:p>
        </p:txBody>
      </p:sp>
      <p:sp>
        <p:nvSpPr>
          <p:cNvPr id="3" name="Content Placeholder 2"/>
          <p:cNvSpPr>
            <a:spLocks noGrp="1"/>
          </p:cNvSpPr>
          <p:nvPr>
            <p:ph idx="1"/>
          </p:nvPr>
        </p:nvSpPr>
        <p:spPr>
          <a:xfrm>
            <a:off x="457200" y="836712"/>
            <a:ext cx="7620000" cy="5564088"/>
          </a:xfrm>
        </p:spPr>
        <p:txBody>
          <a:bodyPr>
            <a:normAutofit/>
          </a:bodyPr>
          <a:lstStyle/>
          <a:p>
            <a:r>
              <a:rPr lang="en-US" dirty="0" smtClean="0"/>
              <a:t>2.  </a:t>
            </a:r>
            <a:r>
              <a:rPr lang="en-US" u="sng" dirty="0" smtClean="0"/>
              <a:t>Original</a:t>
            </a:r>
            <a:r>
              <a:rPr lang="en-US" dirty="0" smtClean="0"/>
              <a:t>: “He has performed at the United Nations headquarters representing Kazakhstan. ‘It was an </a:t>
            </a:r>
            <a:r>
              <a:rPr lang="en-US" dirty="0" err="1" smtClean="0"/>
              <a:t>honour</a:t>
            </a:r>
            <a:r>
              <a:rPr lang="en-US" dirty="0" smtClean="0"/>
              <a:t> for me to sing Kazakh songs. I also sang national anthems for the U. S. and Kazakhstan on the Day of Independence of our country at the reception of our embassy. I also represented the culture of Kazakhstan during the celebration of </a:t>
            </a:r>
            <a:r>
              <a:rPr lang="en-US" dirty="0" err="1" smtClean="0"/>
              <a:t>Nauryz</a:t>
            </a:r>
            <a:r>
              <a:rPr lang="en-US" dirty="0" smtClean="0"/>
              <a:t> in the mayor’s office in Brooklyn.  I appreciate every opportunity to represent my country in America,’ said </a:t>
            </a:r>
            <a:r>
              <a:rPr lang="en-US" dirty="0" err="1" smtClean="0"/>
              <a:t>Mussalimov</a:t>
            </a:r>
            <a:r>
              <a:rPr lang="en-US" dirty="0" smtClean="0"/>
              <a:t>, according to an interview on Kazakh TV” (</a:t>
            </a:r>
            <a:r>
              <a:rPr lang="en-US" dirty="0" err="1" smtClean="0"/>
              <a:t>Dyussembekova</a:t>
            </a:r>
            <a:r>
              <a:rPr lang="en-US" dirty="0" smtClean="0"/>
              <a:t> 2016).</a:t>
            </a:r>
          </a:p>
          <a:p>
            <a:endParaRPr lang="en-US" dirty="0" smtClean="0"/>
          </a:p>
          <a:p>
            <a:r>
              <a:rPr lang="en-US" u="sng" dirty="0" smtClean="0"/>
              <a:t>Paraphrase: </a:t>
            </a:r>
            <a:r>
              <a:rPr lang="en-US" dirty="0" smtClean="0"/>
              <a:t>For example, he has sung at the UN, the Kazakhstan Embassy, the New York’s mayor’s office and is </a:t>
            </a:r>
            <a:r>
              <a:rPr lang="en-US" dirty="0" err="1" smtClean="0"/>
              <a:t>gtrategul</a:t>
            </a:r>
            <a:r>
              <a:rPr lang="en-US" dirty="0" smtClean="0"/>
              <a:t> he can sing Kazakh songs and be Kazakhstan’s representative in the US (</a:t>
            </a:r>
            <a:r>
              <a:rPr lang="en-US" dirty="0"/>
              <a:t>(</a:t>
            </a:r>
            <a:r>
              <a:rPr lang="en-US" dirty="0" err="1"/>
              <a:t>Dyussembekova</a:t>
            </a:r>
            <a:r>
              <a:rPr lang="en-US" dirty="0"/>
              <a:t> 2016).</a:t>
            </a:r>
          </a:p>
          <a:p>
            <a:endParaRPr lang="en-US" u="sng"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22</a:t>
            </a:fld>
            <a:endParaRPr lang="en-US"/>
          </a:p>
        </p:txBody>
      </p:sp>
    </p:spTree>
    <p:extLst>
      <p:ext uri="{BB962C8B-B14F-4D97-AF65-F5344CB8AC3E}">
        <p14:creationId xmlns:p14="http://schemas.microsoft.com/office/powerpoint/2010/main" val="30373007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0026"/>
          </a:xfrm>
        </p:spPr>
        <p:txBody>
          <a:bodyPr/>
          <a:lstStyle/>
          <a:p>
            <a:r>
              <a:rPr lang="en-US" sz="1000" dirty="0" smtClean="0"/>
              <a:t>Part A</a:t>
            </a:r>
            <a:endParaRPr lang="en-US" sz="1000" dirty="0"/>
          </a:p>
        </p:txBody>
      </p:sp>
      <p:sp>
        <p:nvSpPr>
          <p:cNvPr id="3" name="Content Placeholder 2"/>
          <p:cNvSpPr>
            <a:spLocks noGrp="1"/>
          </p:cNvSpPr>
          <p:nvPr>
            <p:ph idx="1"/>
          </p:nvPr>
        </p:nvSpPr>
        <p:spPr>
          <a:xfrm>
            <a:off x="457200" y="476672"/>
            <a:ext cx="7620000" cy="5924128"/>
          </a:xfrm>
        </p:spPr>
        <p:txBody>
          <a:bodyPr>
            <a:normAutofit fontScale="92500"/>
          </a:bodyPr>
          <a:lstStyle/>
          <a:p>
            <a:r>
              <a:rPr lang="en-US" sz="2800" dirty="0" smtClean="0"/>
              <a:t>3</a:t>
            </a:r>
            <a:r>
              <a:rPr lang="en-US" sz="2800" u="sng" dirty="0" smtClean="0"/>
              <a:t>. Original: </a:t>
            </a:r>
            <a:r>
              <a:rPr lang="en-US" sz="2800" dirty="0" smtClean="0"/>
              <a:t>“</a:t>
            </a:r>
            <a:r>
              <a:rPr lang="en-US" sz="2800" dirty="0" err="1" smtClean="0"/>
              <a:t>Mussalimov</a:t>
            </a:r>
            <a:r>
              <a:rPr lang="en-US" sz="2800" dirty="0" smtClean="0"/>
              <a:t> was born in </a:t>
            </a:r>
            <a:r>
              <a:rPr lang="en-US" sz="2800" dirty="0" err="1" smtClean="0"/>
              <a:t>Semey</a:t>
            </a:r>
            <a:r>
              <a:rPr lang="en-US" sz="2800" dirty="0" smtClean="0"/>
              <a:t> in 1991 and started singing when he was about four years old. Later he won the grand prize at a contest in Russia and started participating in competitions in the countries of Europe and Asia. When he was 10, he visited the U.S. for the first time and was chosen as on e of the singers to represent Kazakhstan” (</a:t>
            </a:r>
            <a:r>
              <a:rPr lang="en-US" sz="2800" dirty="0" err="1"/>
              <a:t>Dyussembekova</a:t>
            </a:r>
            <a:r>
              <a:rPr lang="en-US" sz="2800" dirty="0"/>
              <a:t> 2016</a:t>
            </a:r>
            <a:r>
              <a:rPr lang="en-US" sz="2800" dirty="0" smtClean="0"/>
              <a:t>).</a:t>
            </a:r>
          </a:p>
          <a:p>
            <a:endParaRPr lang="en-US" sz="2800" dirty="0" smtClean="0"/>
          </a:p>
          <a:p>
            <a:r>
              <a:rPr lang="en-US" sz="2800" u="sng" dirty="0" smtClean="0"/>
              <a:t>Paraphrase:  </a:t>
            </a:r>
            <a:r>
              <a:rPr lang="en-US" sz="2800" dirty="0" smtClean="0"/>
              <a:t>He was born in </a:t>
            </a:r>
            <a:r>
              <a:rPr lang="en-US" sz="2800" dirty="0" err="1" smtClean="0"/>
              <a:t>Semey</a:t>
            </a:r>
            <a:r>
              <a:rPr lang="en-US" sz="2800" dirty="0" smtClean="0"/>
              <a:t> 25 years ago and began singing about 21 years ago. After he won a competition in Russia, he sang in European and Asian countries. At 10 years of age, he represented his home country in the USA (</a:t>
            </a:r>
            <a:r>
              <a:rPr lang="en-US" sz="2800" dirty="0" err="1" smtClean="0"/>
              <a:t>Dyussembekova</a:t>
            </a:r>
            <a:r>
              <a:rPr lang="en-US" sz="2800" dirty="0" smtClean="0"/>
              <a:t> </a:t>
            </a:r>
            <a:r>
              <a:rPr lang="en-US" sz="2800" dirty="0"/>
              <a:t>2016).</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23</a:t>
            </a:fld>
            <a:endParaRPr lang="en-US"/>
          </a:p>
        </p:txBody>
      </p:sp>
    </p:spTree>
    <p:extLst>
      <p:ext uri="{BB962C8B-B14F-4D97-AF65-F5344CB8AC3E}">
        <p14:creationId xmlns:p14="http://schemas.microsoft.com/office/powerpoint/2010/main" val="522309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0026"/>
          </a:xfrm>
        </p:spPr>
        <p:txBody>
          <a:bodyPr/>
          <a:lstStyle/>
          <a:p>
            <a:r>
              <a:rPr lang="en-US" sz="1000" dirty="0" smtClean="0"/>
              <a:t>Part A</a:t>
            </a:r>
            <a:endParaRPr lang="en-US" sz="1000" dirty="0"/>
          </a:p>
        </p:txBody>
      </p:sp>
      <p:sp>
        <p:nvSpPr>
          <p:cNvPr id="3" name="Content Placeholder 2"/>
          <p:cNvSpPr>
            <a:spLocks noGrp="1"/>
          </p:cNvSpPr>
          <p:nvPr>
            <p:ph idx="1"/>
          </p:nvPr>
        </p:nvSpPr>
        <p:spPr>
          <a:xfrm>
            <a:off x="457200" y="620688"/>
            <a:ext cx="7620000" cy="5780112"/>
          </a:xfrm>
        </p:spPr>
        <p:txBody>
          <a:bodyPr/>
          <a:lstStyle/>
          <a:p>
            <a:r>
              <a:rPr lang="en-US" sz="2800" dirty="0" smtClean="0"/>
              <a:t>4. </a:t>
            </a:r>
            <a:r>
              <a:rPr lang="en-US" sz="2800" u="sng" dirty="0" smtClean="0"/>
              <a:t>Original: </a:t>
            </a:r>
            <a:r>
              <a:rPr lang="en-US" sz="2800" dirty="0" smtClean="0"/>
              <a:t> “From an early age, he dreamt of becoming an artist and to study at a Russian University of Theatre Arts. But it didn’t work out, so he became a student in Almaty and chose solo singing as his major” (</a:t>
            </a:r>
            <a:r>
              <a:rPr lang="en-US" sz="2800" dirty="0" err="1" smtClean="0"/>
              <a:t>Dyussembekova</a:t>
            </a:r>
            <a:r>
              <a:rPr lang="en-US" sz="2800" dirty="0" smtClean="0"/>
              <a:t> </a:t>
            </a:r>
            <a:r>
              <a:rPr lang="en-US" sz="2800" dirty="0"/>
              <a:t>2016).</a:t>
            </a:r>
          </a:p>
          <a:p>
            <a:pPr marL="114300" indent="0">
              <a:buNone/>
            </a:pPr>
            <a:endParaRPr lang="en-US" sz="2800" dirty="0"/>
          </a:p>
          <a:p>
            <a:r>
              <a:rPr lang="en-US" sz="2800" u="sng" dirty="0" smtClean="0"/>
              <a:t>Paraphrase:</a:t>
            </a:r>
            <a:r>
              <a:rPr lang="en-US" sz="2800" dirty="0" smtClean="0"/>
              <a:t>   Instead of attending the Russian  University of Theatre Arts and being an artist, he majored in solo singing at an Almaty School</a:t>
            </a:r>
            <a:r>
              <a:rPr lang="en-US" sz="2800" dirty="0"/>
              <a:t> </a:t>
            </a:r>
            <a:r>
              <a:rPr lang="en-US" sz="2800" dirty="0" smtClean="0"/>
              <a:t>(</a:t>
            </a:r>
            <a:r>
              <a:rPr lang="en-US" sz="2800" dirty="0" err="1" smtClean="0"/>
              <a:t>Dyussembekova</a:t>
            </a:r>
            <a:r>
              <a:rPr lang="en-US" sz="2800" dirty="0" smtClean="0"/>
              <a:t> </a:t>
            </a:r>
            <a:r>
              <a:rPr lang="en-US" sz="2800" dirty="0"/>
              <a:t>2016).</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24</a:t>
            </a:fld>
            <a:endParaRPr lang="en-US"/>
          </a:p>
        </p:txBody>
      </p:sp>
    </p:spTree>
    <p:extLst>
      <p:ext uri="{BB962C8B-B14F-4D97-AF65-F5344CB8AC3E}">
        <p14:creationId xmlns:p14="http://schemas.microsoft.com/office/powerpoint/2010/main" val="1682219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Part B  Example: Evaluating paraphrases</a:t>
            </a:r>
            <a:endParaRPr lang="ru-RU" sz="3600" b="1" dirty="0"/>
          </a:p>
        </p:txBody>
      </p:sp>
      <p:sp>
        <p:nvSpPr>
          <p:cNvPr id="3" name="Content Placeholder 2"/>
          <p:cNvSpPr>
            <a:spLocks noGrp="1"/>
          </p:cNvSpPr>
          <p:nvPr>
            <p:ph idx="1"/>
          </p:nvPr>
        </p:nvSpPr>
        <p:spPr/>
        <p:txBody>
          <a:bodyPr>
            <a:normAutofit/>
          </a:bodyPr>
          <a:lstStyle/>
          <a:p>
            <a:pPr marL="0" indent="0">
              <a:buNone/>
            </a:pPr>
            <a:r>
              <a:rPr lang="en-US" sz="2400" b="1" dirty="0" smtClean="0"/>
              <a:t>Original</a:t>
            </a:r>
            <a:r>
              <a:rPr lang="en-US" sz="2400" dirty="0" smtClean="0"/>
              <a:t> “As he wanted to continue studying, he started thinking about going to the U.S., where he went for a summer under the Work and Travel </a:t>
            </a:r>
            <a:r>
              <a:rPr lang="en-US" sz="2400" dirty="0" err="1" smtClean="0"/>
              <a:t>Programme</a:t>
            </a:r>
            <a:r>
              <a:rPr lang="en-US" sz="2400" dirty="0" smtClean="0"/>
              <a:t> earlier.  There, in Virginia, he was introduced to gospel music, which attracted his attention immediately. Later, he entered Norfolk State University” (</a:t>
            </a:r>
            <a:r>
              <a:rPr lang="en-US" sz="2400" dirty="0" err="1" smtClean="0"/>
              <a:t>Dyussembekova</a:t>
            </a:r>
            <a:r>
              <a:rPr lang="en-US" sz="2400" dirty="0" smtClean="0"/>
              <a:t> 2016).</a:t>
            </a:r>
          </a:p>
          <a:p>
            <a:pPr marL="0" indent="0">
              <a:buNone/>
            </a:pPr>
            <a:r>
              <a:rPr lang="en-US" sz="2400" b="1" dirty="0" smtClean="0"/>
              <a:t>Paraphrase </a:t>
            </a:r>
            <a:r>
              <a:rPr lang="en-US" sz="2400" dirty="0" smtClean="0"/>
              <a:t>After his undergraduate program, he went to Virginia for a Work and Travel </a:t>
            </a:r>
            <a:r>
              <a:rPr lang="en-US" sz="2400" dirty="0" err="1" smtClean="0"/>
              <a:t>Programme</a:t>
            </a:r>
            <a:r>
              <a:rPr lang="en-US" sz="2400" dirty="0" smtClean="0"/>
              <a:t>. He loved learning about the gospel music there, so he entered Norfolk State University</a:t>
            </a:r>
            <a:r>
              <a:rPr lang="en-US" sz="2400" dirty="0"/>
              <a:t>. (</a:t>
            </a:r>
            <a:r>
              <a:rPr lang="en-US" sz="2400" dirty="0" err="1"/>
              <a:t>Dyussembekova</a:t>
            </a:r>
            <a:r>
              <a:rPr lang="en-US" sz="2400" dirty="0"/>
              <a:t> 2016).</a:t>
            </a:r>
          </a:p>
          <a:p>
            <a:pPr marL="0" indent="0">
              <a:buNone/>
            </a:pPr>
            <a:endParaRPr lang="ru-RU" sz="24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25</a:t>
            </a:fld>
            <a:endParaRPr lang="en-US"/>
          </a:p>
        </p:txBody>
      </p:sp>
    </p:spTree>
    <p:extLst>
      <p:ext uri="{BB962C8B-B14F-4D97-AF65-F5344CB8AC3E}">
        <p14:creationId xmlns:p14="http://schemas.microsoft.com/office/powerpoint/2010/main" val="1122217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Part B Example: Suggested Answer</a:t>
            </a:r>
            <a:endParaRPr lang="ru-RU" sz="4000" b="1" dirty="0"/>
          </a:p>
        </p:txBody>
      </p:sp>
      <p:sp>
        <p:nvSpPr>
          <p:cNvPr id="3" name="Content Placeholder 2"/>
          <p:cNvSpPr>
            <a:spLocks noGrp="1"/>
          </p:cNvSpPr>
          <p:nvPr>
            <p:ph idx="1"/>
          </p:nvPr>
        </p:nvSpPr>
        <p:spPr/>
        <p:txBody>
          <a:bodyPr>
            <a:normAutofit/>
          </a:bodyPr>
          <a:lstStyle/>
          <a:p>
            <a:pPr marL="0" indent="0">
              <a:buNone/>
            </a:pPr>
            <a:r>
              <a:rPr lang="en-US" sz="2800" dirty="0" smtClean="0"/>
              <a:t>POOR– meaning has been changed</a:t>
            </a:r>
          </a:p>
          <a:p>
            <a:r>
              <a:rPr lang="en-US" sz="2800" dirty="0" smtClean="0">
                <a:solidFill>
                  <a:srgbClr val="FF0000"/>
                </a:solidFill>
              </a:rPr>
              <a:t>Timing</a:t>
            </a:r>
            <a:r>
              <a:rPr lang="en-US" sz="2800" dirty="0" smtClean="0"/>
              <a:t> – from the original context, it seems he went on the Work and Travel </a:t>
            </a:r>
            <a:r>
              <a:rPr lang="en-US" sz="2800" dirty="0" err="1" smtClean="0"/>
              <a:t>Programme</a:t>
            </a:r>
            <a:r>
              <a:rPr lang="en-US" sz="2800" dirty="0" smtClean="0"/>
              <a:t> in Virginia </a:t>
            </a:r>
            <a:r>
              <a:rPr lang="en-US" sz="2800" dirty="0" smtClean="0">
                <a:solidFill>
                  <a:srgbClr val="FF0000"/>
                </a:solidFill>
              </a:rPr>
              <a:t>before </a:t>
            </a:r>
            <a:r>
              <a:rPr lang="en-US" sz="2800" dirty="0" smtClean="0"/>
              <a:t>the university in Almaty.</a:t>
            </a:r>
          </a:p>
          <a:p>
            <a:r>
              <a:rPr lang="en-US" sz="2800" dirty="0" smtClean="0">
                <a:solidFill>
                  <a:srgbClr val="FF0000"/>
                </a:solidFill>
              </a:rPr>
              <a:t>Use of “SO” </a:t>
            </a:r>
            <a:r>
              <a:rPr lang="en-US" sz="2800" dirty="0" smtClean="0"/>
              <a:t>– the original does not make a cause-effect connection between gospel music and choosing the university</a:t>
            </a:r>
          </a:p>
          <a:p>
            <a:r>
              <a:rPr lang="en-US" sz="2800" b="1" dirty="0" smtClean="0"/>
              <a:t>Which strategies were used well?</a:t>
            </a:r>
          </a:p>
        </p:txBody>
      </p:sp>
      <p:sp>
        <p:nvSpPr>
          <p:cNvPr id="4" name="Slide Number Placeholder 3"/>
          <p:cNvSpPr>
            <a:spLocks noGrp="1"/>
          </p:cNvSpPr>
          <p:nvPr>
            <p:ph type="sldNum" sz="quarter" idx="12"/>
          </p:nvPr>
        </p:nvSpPr>
        <p:spPr/>
        <p:txBody>
          <a:bodyPr/>
          <a:lstStyle/>
          <a:p>
            <a:fld id="{3FEBF227-96DE-43F6-8BB4-541A9608B3E3}" type="slidenum">
              <a:rPr lang="en-US" smtClean="0"/>
              <a:pPr/>
              <a:t>26</a:t>
            </a:fld>
            <a:endParaRPr lang="en-US"/>
          </a:p>
        </p:txBody>
      </p:sp>
    </p:spTree>
    <p:extLst>
      <p:ext uri="{BB962C8B-B14F-4D97-AF65-F5344CB8AC3E}">
        <p14:creationId xmlns:p14="http://schemas.microsoft.com/office/powerpoint/2010/main" val="17949378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0026"/>
          </a:xfrm>
        </p:spPr>
        <p:txBody>
          <a:bodyPr/>
          <a:lstStyle/>
          <a:p>
            <a:r>
              <a:rPr lang="en-US" sz="1000" dirty="0" smtClean="0"/>
              <a:t>Part B</a:t>
            </a:r>
            <a:endParaRPr lang="en-US" sz="1000" dirty="0"/>
          </a:p>
        </p:txBody>
      </p:sp>
      <p:sp>
        <p:nvSpPr>
          <p:cNvPr id="3" name="Content Placeholder 2"/>
          <p:cNvSpPr>
            <a:spLocks noGrp="1"/>
          </p:cNvSpPr>
          <p:nvPr>
            <p:ph idx="1"/>
          </p:nvPr>
        </p:nvSpPr>
        <p:spPr>
          <a:xfrm>
            <a:off x="457200" y="764704"/>
            <a:ext cx="7620000" cy="5636096"/>
          </a:xfrm>
        </p:spPr>
        <p:txBody>
          <a:bodyPr/>
          <a:lstStyle/>
          <a:p>
            <a:pPr marL="114300" indent="0">
              <a:buNone/>
            </a:pPr>
            <a:r>
              <a:rPr lang="en-US" dirty="0" smtClean="0">
                <a:solidFill>
                  <a:schemeClr val="tx2"/>
                </a:solidFill>
              </a:rPr>
              <a:t>Part B  Evaluating  Paraphrases </a:t>
            </a:r>
          </a:p>
          <a:p>
            <a:pPr marL="571500" indent="-457200">
              <a:buAutoNum type="arabicPeriod"/>
            </a:pPr>
            <a:r>
              <a:rPr lang="en-US" sz="2800" u="sng" dirty="0" smtClean="0"/>
              <a:t>Original:</a:t>
            </a:r>
            <a:r>
              <a:rPr lang="en-US" sz="2800" dirty="0" smtClean="0"/>
              <a:t>   “I always wanted  to sing with African Americans, listen to jazz. And my dream came true. Ninety-nine percent of my university were African Americans and its graduates are very well-known and famous musicians” </a:t>
            </a:r>
            <a:r>
              <a:rPr lang="en-US" sz="2800" dirty="0"/>
              <a:t>(</a:t>
            </a:r>
            <a:r>
              <a:rPr lang="en-US" sz="2800" dirty="0" err="1"/>
              <a:t>Dyussembekova</a:t>
            </a:r>
            <a:r>
              <a:rPr lang="en-US" sz="2800" dirty="0"/>
              <a:t> 2016</a:t>
            </a:r>
            <a:r>
              <a:rPr lang="en-US" sz="2800" dirty="0" smtClean="0"/>
              <a:t>).</a:t>
            </a:r>
          </a:p>
          <a:p>
            <a:pPr marL="114300" indent="0">
              <a:buNone/>
            </a:pPr>
            <a:endParaRPr lang="en-US" sz="2800" dirty="0" smtClean="0"/>
          </a:p>
          <a:p>
            <a:pPr marL="114300" indent="0">
              <a:buNone/>
            </a:pPr>
            <a:r>
              <a:rPr lang="en-US" sz="2800" u="sng" dirty="0" smtClean="0"/>
              <a:t>Paraphrase</a:t>
            </a:r>
            <a:r>
              <a:rPr lang="en-US" sz="2800" dirty="0" smtClean="0"/>
              <a:t>: </a:t>
            </a:r>
            <a:r>
              <a:rPr lang="en-US" sz="2800" dirty="0" err="1" smtClean="0"/>
              <a:t>Mussalimov</a:t>
            </a:r>
            <a:r>
              <a:rPr lang="en-US" sz="2800" dirty="0" smtClean="0"/>
              <a:t> felt fortunate he could learn jazz </a:t>
            </a:r>
            <a:r>
              <a:rPr lang="en-US" sz="2800" dirty="0" err="1" smtClean="0"/>
              <a:t>muswic</a:t>
            </a:r>
            <a:r>
              <a:rPr lang="en-US" sz="2800" dirty="0" smtClean="0"/>
              <a:t> from famous African Americans at NSU </a:t>
            </a:r>
            <a:r>
              <a:rPr lang="en-US" sz="2800" dirty="0"/>
              <a:t>(</a:t>
            </a:r>
            <a:r>
              <a:rPr lang="en-US" sz="2800" dirty="0" err="1"/>
              <a:t>Dyussembekova</a:t>
            </a:r>
            <a:r>
              <a:rPr lang="en-US" sz="2800" dirty="0"/>
              <a:t> 2016).</a:t>
            </a:r>
          </a:p>
          <a:p>
            <a:pPr marL="571500" indent="-457200">
              <a:buAutoNum type="arabicPeriod"/>
            </a:pP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27</a:t>
            </a:fld>
            <a:endParaRPr lang="en-US"/>
          </a:p>
        </p:txBody>
      </p:sp>
    </p:spTree>
    <p:extLst>
      <p:ext uri="{BB962C8B-B14F-4D97-AF65-F5344CB8AC3E}">
        <p14:creationId xmlns:p14="http://schemas.microsoft.com/office/powerpoint/2010/main" val="1705700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346050"/>
          </a:xfrm>
        </p:spPr>
        <p:txBody>
          <a:bodyPr/>
          <a:lstStyle/>
          <a:p>
            <a:r>
              <a:rPr lang="en-US" sz="1000" dirty="0" smtClean="0"/>
              <a:t>Part B</a:t>
            </a:r>
            <a:endParaRPr lang="en-US" sz="1000" dirty="0"/>
          </a:p>
        </p:txBody>
      </p:sp>
      <p:sp>
        <p:nvSpPr>
          <p:cNvPr id="3" name="Content Placeholder 2"/>
          <p:cNvSpPr>
            <a:spLocks noGrp="1"/>
          </p:cNvSpPr>
          <p:nvPr>
            <p:ph idx="1"/>
          </p:nvPr>
        </p:nvSpPr>
        <p:spPr>
          <a:xfrm>
            <a:off x="467544" y="764704"/>
            <a:ext cx="7620000" cy="5616624"/>
          </a:xfrm>
        </p:spPr>
        <p:txBody>
          <a:bodyPr/>
          <a:lstStyle/>
          <a:p>
            <a:pPr marL="114300" indent="0">
              <a:buNone/>
            </a:pPr>
            <a:r>
              <a:rPr lang="en-US" sz="2800" dirty="0" smtClean="0"/>
              <a:t>2. </a:t>
            </a:r>
            <a:r>
              <a:rPr lang="en-US" sz="2800" u="sng" dirty="0" smtClean="0"/>
              <a:t>Original:</a:t>
            </a:r>
            <a:r>
              <a:rPr lang="en-US" sz="2800" dirty="0" smtClean="0"/>
              <a:t>   “Scholarship covered only 75 percent of my expenses. For excellent study, I was awarded with Barack Obama scholarship.  In 2015, I graduated from the university with an excellent GPA” (</a:t>
            </a:r>
            <a:r>
              <a:rPr lang="en-US" sz="2800" dirty="0" err="1" smtClean="0"/>
              <a:t>Dyussembekova</a:t>
            </a:r>
            <a:r>
              <a:rPr lang="en-US" sz="2800" dirty="0" smtClean="0"/>
              <a:t> </a:t>
            </a:r>
            <a:r>
              <a:rPr lang="en-US" sz="2800" dirty="0"/>
              <a:t>2016</a:t>
            </a:r>
            <a:r>
              <a:rPr lang="en-US" sz="2800" dirty="0" smtClean="0"/>
              <a:t>).</a:t>
            </a:r>
          </a:p>
          <a:p>
            <a:pPr marL="114300" indent="0">
              <a:buNone/>
            </a:pPr>
            <a:endParaRPr lang="en-US" sz="2800" dirty="0" smtClean="0"/>
          </a:p>
          <a:p>
            <a:pPr marL="114300" indent="0">
              <a:buNone/>
            </a:pPr>
            <a:r>
              <a:rPr lang="en-US" sz="2800" u="sng" dirty="0" smtClean="0"/>
              <a:t>Paraphrase</a:t>
            </a:r>
            <a:r>
              <a:rPr lang="en-US" sz="2800" dirty="0" smtClean="0"/>
              <a:t>: His </a:t>
            </a:r>
            <a:r>
              <a:rPr lang="en-US" sz="2800" dirty="0" err="1" smtClean="0"/>
              <a:t>Boloshak</a:t>
            </a:r>
            <a:r>
              <a:rPr lang="en-US" sz="2800" dirty="0" smtClean="0"/>
              <a:t> money from the Kazakh government was not enough, so the US government gave him some money (quoted in </a:t>
            </a:r>
            <a:r>
              <a:rPr lang="en-US" sz="2800" dirty="0" err="1" smtClean="0"/>
              <a:t>Dyussembekova</a:t>
            </a:r>
            <a:r>
              <a:rPr lang="en-US" sz="2800" dirty="0" smtClean="0"/>
              <a:t> </a:t>
            </a:r>
            <a:r>
              <a:rPr lang="en-US" sz="2800" dirty="0"/>
              <a:t>2016).</a:t>
            </a:r>
          </a:p>
          <a:p>
            <a:pPr marL="114300" indent="0">
              <a:buNone/>
            </a:pP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28</a:t>
            </a:fld>
            <a:endParaRPr lang="en-US"/>
          </a:p>
        </p:txBody>
      </p:sp>
    </p:spTree>
    <p:extLst>
      <p:ext uri="{BB962C8B-B14F-4D97-AF65-F5344CB8AC3E}">
        <p14:creationId xmlns:p14="http://schemas.microsoft.com/office/powerpoint/2010/main" val="24294099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346050"/>
          </a:xfrm>
        </p:spPr>
        <p:txBody>
          <a:bodyPr/>
          <a:lstStyle/>
          <a:p>
            <a:r>
              <a:rPr lang="en-US" sz="1000" dirty="0" smtClean="0"/>
              <a:t>Part B </a:t>
            </a:r>
            <a:endParaRPr lang="en-US" sz="1000" dirty="0"/>
          </a:p>
        </p:txBody>
      </p:sp>
      <p:sp>
        <p:nvSpPr>
          <p:cNvPr id="3" name="Content Placeholder 2"/>
          <p:cNvSpPr>
            <a:spLocks noGrp="1"/>
          </p:cNvSpPr>
          <p:nvPr>
            <p:ph idx="1"/>
          </p:nvPr>
        </p:nvSpPr>
        <p:spPr>
          <a:xfrm>
            <a:off x="395536" y="692696"/>
            <a:ext cx="7620000" cy="5760640"/>
          </a:xfrm>
        </p:spPr>
        <p:txBody>
          <a:bodyPr/>
          <a:lstStyle/>
          <a:p>
            <a:pPr marL="114300" indent="0">
              <a:buNone/>
            </a:pPr>
            <a:r>
              <a:rPr lang="en-US" sz="2800" dirty="0" smtClean="0"/>
              <a:t>3. </a:t>
            </a:r>
            <a:r>
              <a:rPr lang="en-US" sz="2800" u="sng" dirty="0" smtClean="0"/>
              <a:t>Original:  </a:t>
            </a:r>
            <a:r>
              <a:rPr lang="en-US" sz="2800" dirty="0" smtClean="0"/>
              <a:t>“While studying at the university, he was a soloist during many tours and shared Kazakh songs with many audiences”  (</a:t>
            </a:r>
            <a:r>
              <a:rPr lang="en-US" sz="2800" dirty="0" err="1"/>
              <a:t>Dyussembekova</a:t>
            </a:r>
            <a:r>
              <a:rPr lang="en-US" sz="2800" dirty="0"/>
              <a:t> 2016</a:t>
            </a:r>
            <a:r>
              <a:rPr lang="en-US" sz="2800" dirty="0" smtClean="0"/>
              <a:t>).</a:t>
            </a:r>
          </a:p>
          <a:p>
            <a:pPr marL="114300" indent="0">
              <a:buNone/>
            </a:pPr>
            <a:endParaRPr lang="en-US" sz="2800" dirty="0"/>
          </a:p>
          <a:p>
            <a:r>
              <a:rPr lang="en-US" sz="2800" u="sng" dirty="0" smtClean="0"/>
              <a:t>Paraphrase:  </a:t>
            </a:r>
            <a:r>
              <a:rPr lang="en-US" sz="2800" dirty="0" smtClean="0"/>
              <a:t>He sang Kazakhstani songs when he toured to many universities  (</a:t>
            </a:r>
            <a:r>
              <a:rPr lang="en-US" sz="2800" dirty="0" err="1"/>
              <a:t>Dyussembekova</a:t>
            </a:r>
            <a:r>
              <a:rPr lang="en-US" sz="2800" dirty="0"/>
              <a:t> 2016).</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29</a:t>
            </a:fld>
            <a:endParaRPr lang="en-US"/>
          </a:p>
        </p:txBody>
      </p:sp>
    </p:spTree>
    <p:extLst>
      <p:ext uri="{BB962C8B-B14F-4D97-AF65-F5344CB8AC3E}">
        <p14:creationId xmlns:p14="http://schemas.microsoft.com/office/powerpoint/2010/main" val="529508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Paraphrasing Review</a:t>
            </a:r>
            <a:endParaRPr lang="ru-RU" b="1" dirty="0"/>
          </a:p>
        </p:txBody>
      </p:sp>
      <p:sp>
        <p:nvSpPr>
          <p:cNvPr id="3" name="Content Placeholder 2"/>
          <p:cNvSpPr>
            <a:spLocks noGrp="1"/>
          </p:cNvSpPr>
          <p:nvPr>
            <p:ph idx="1"/>
          </p:nvPr>
        </p:nvSpPr>
        <p:spPr/>
        <p:txBody>
          <a:bodyPr>
            <a:normAutofit/>
          </a:bodyPr>
          <a:lstStyle/>
          <a:p>
            <a:pPr marL="0" indent="0">
              <a:buNone/>
            </a:pPr>
            <a:r>
              <a:rPr lang="en-US" sz="3600" b="1" smtClean="0"/>
              <a:t>Discuss with a partner:</a:t>
            </a:r>
          </a:p>
          <a:p>
            <a:pPr marL="0" indent="0">
              <a:buNone/>
            </a:pPr>
            <a:endParaRPr lang="en-US" sz="3600" b="1" dirty="0" smtClean="0"/>
          </a:p>
          <a:p>
            <a:r>
              <a:rPr lang="en-US" sz="3600" b="1" dirty="0" smtClean="0"/>
              <a:t>What </a:t>
            </a:r>
            <a:r>
              <a:rPr lang="en-US" sz="3600" dirty="0" smtClean="0"/>
              <a:t>is paraphrasing?</a:t>
            </a:r>
          </a:p>
          <a:p>
            <a:r>
              <a:rPr lang="en-US" sz="3600" b="1" dirty="0" smtClean="0"/>
              <a:t>When </a:t>
            </a:r>
            <a:r>
              <a:rPr lang="en-US" sz="3600" dirty="0" smtClean="0"/>
              <a:t>do we paraphrase?</a:t>
            </a:r>
          </a:p>
          <a:p>
            <a:r>
              <a:rPr lang="en-US" sz="3600" b="1" dirty="0" smtClean="0"/>
              <a:t>Why </a:t>
            </a:r>
            <a:r>
              <a:rPr lang="en-US" sz="3600" dirty="0" smtClean="0"/>
              <a:t>do we paraphrase?</a:t>
            </a:r>
          </a:p>
          <a:p>
            <a:r>
              <a:rPr lang="en-US" sz="3600" b="1" dirty="0" smtClean="0"/>
              <a:t>How </a:t>
            </a:r>
            <a:r>
              <a:rPr lang="en-US" sz="3600" dirty="0" smtClean="0"/>
              <a:t>do we paraphrase? </a:t>
            </a:r>
            <a:endParaRPr lang="en-US" sz="3600" dirty="0"/>
          </a:p>
          <a:p>
            <a:pPr marL="0" indent="0">
              <a:buNone/>
            </a:pPr>
            <a:r>
              <a:rPr lang="en-US" sz="3600" b="1" dirty="0"/>
              <a:t>	</a:t>
            </a:r>
            <a:r>
              <a:rPr lang="en-US" sz="3600" b="1" dirty="0" smtClean="0"/>
              <a:t>List at least 7 strategies for “how”</a:t>
            </a:r>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a:t>
            </a:fld>
            <a:endParaRPr lang="en-US"/>
          </a:p>
        </p:txBody>
      </p:sp>
    </p:spTree>
    <p:extLst>
      <p:ext uri="{BB962C8B-B14F-4D97-AF65-F5344CB8AC3E}">
        <p14:creationId xmlns:p14="http://schemas.microsoft.com/office/powerpoint/2010/main" val="1883496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7620000" cy="216024"/>
          </a:xfrm>
        </p:spPr>
        <p:txBody>
          <a:bodyPr/>
          <a:lstStyle/>
          <a:p>
            <a:r>
              <a:rPr lang="en-US" sz="1000" dirty="0" smtClean="0"/>
              <a:t>Part B</a:t>
            </a:r>
            <a:endParaRPr lang="en-US" sz="1000" dirty="0"/>
          </a:p>
        </p:txBody>
      </p:sp>
      <p:sp>
        <p:nvSpPr>
          <p:cNvPr id="3" name="Content Placeholder 2"/>
          <p:cNvSpPr>
            <a:spLocks noGrp="1"/>
          </p:cNvSpPr>
          <p:nvPr>
            <p:ph idx="1"/>
          </p:nvPr>
        </p:nvSpPr>
        <p:spPr>
          <a:xfrm>
            <a:off x="395536" y="764704"/>
            <a:ext cx="7620000" cy="5616624"/>
          </a:xfrm>
        </p:spPr>
        <p:txBody>
          <a:bodyPr/>
          <a:lstStyle/>
          <a:p>
            <a:r>
              <a:rPr lang="en-US" sz="2800" dirty="0" smtClean="0"/>
              <a:t>4. </a:t>
            </a:r>
            <a:r>
              <a:rPr lang="en-US" sz="2800" u="sng" dirty="0" smtClean="0"/>
              <a:t>Original: </a:t>
            </a:r>
            <a:r>
              <a:rPr lang="en-US" sz="2800" dirty="0" smtClean="0"/>
              <a:t>“During my studies, I took first place in the competition, where more than 30 states participated. By the time I was about to graduate, many people knew about our count5ry and its location on the map,” he said, according to Kazakh TV”  (</a:t>
            </a:r>
            <a:r>
              <a:rPr lang="en-US" sz="2800" dirty="0" err="1"/>
              <a:t>Dyussembekova</a:t>
            </a:r>
            <a:r>
              <a:rPr lang="en-US" sz="2800" dirty="0"/>
              <a:t> 2016</a:t>
            </a:r>
            <a:r>
              <a:rPr lang="en-US" sz="2800" dirty="0" smtClean="0"/>
              <a:t>).</a:t>
            </a:r>
          </a:p>
          <a:p>
            <a:endParaRPr lang="en-US" sz="2800" dirty="0"/>
          </a:p>
          <a:p>
            <a:r>
              <a:rPr lang="en-US" sz="2800" u="sng" dirty="0" smtClean="0"/>
              <a:t>Paraphrase: </a:t>
            </a:r>
            <a:r>
              <a:rPr lang="en-US" sz="2800" dirty="0" smtClean="0"/>
              <a:t>In a Kazakh TV interview he said he won 30 state competitions. He believed many people learned about KZ from his appearances (quoted in </a:t>
            </a:r>
            <a:r>
              <a:rPr lang="en-US" sz="2800" dirty="0" err="1" smtClean="0"/>
              <a:t>Dyussembekova</a:t>
            </a:r>
            <a:r>
              <a:rPr lang="en-US" sz="2800" dirty="0" smtClean="0"/>
              <a:t> </a:t>
            </a:r>
            <a:r>
              <a:rPr lang="en-US" sz="2800" dirty="0"/>
              <a:t>2016).</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30</a:t>
            </a:fld>
            <a:endParaRPr lang="en-US"/>
          </a:p>
        </p:txBody>
      </p:sp>
    </p:spTree>
    <p:extLst>
      <p:ext uri="{BB962C8B-B14F-4D97-AF65-F5344CB8AC3E}">
        <p14:creationId xmlns:p14="http://schemas.microsoft.com/office/powerpoint/2010/main" val="628565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74042"/>
          </a:xfrm>
        </p:spPr>
        <p:txBody>
          <a:bodyPr/>
          <a:lstStyle/>
          <a:p>
            <a:endParaRPr lang="en-US" sz="1000" dirty="0"/>
          </a:p>
        </p:txBody>
      </p:sp>
      <p:sp>
        <p:nvSpPr>
          <p:cNvPr id="3" name="Content Placeholder 2"/>
          <p:cNvSpPr>
            <a:spLocks noGrp="1"/>
          </p:cNvSpPr>
          <p:nvPr>
            <p:ph idx="1"/>
          </p:nvPr>
        </p:nvSpPr>
        <p:spPr>
          <a:xfrm>
            <a:off x="457200" y="908720"/>
            <a:ext cx="7620000" cy="5492080"/>
          </a:xfrm>
        </p:spPr>
        <p:txBody>
          <a:bodyPr/>
          <a:lstStyle/>
          <a:p>
            <a:r>
              <a:rPr lang="en-US" sz="2800" dirty="0" smtClean="0"/>
              <a:t>5. </a:t>
            </a:r>
            <a:r>
              <a:rPr lang="en-US" sz="2800" u="sng" dirty="0" smtClean="0"/>
              <a:t>Original:  </a:t>
            </a:r>
            <a:r>
              <a:rPr lang="en-US" sz="2800" dirty="0" smtClean="0"/>
              <a:t>“Since graduation from Norfolk last year, the young tenor has become a master degree student at New York University. “In the future, I want to teach music, but people recommend that I become a great singer first” (</a:t>
            </a:r>
            <a:r>
              <a:rPr lang="en-US" sz="2800" dirty="0" err="1"/>
              <a:t>Dyussembekova</a:t>
            </a:r>
            <a:r>
              <a:rPr lang="en-US" sz="2800" dirty="0"/>
              <a:t> 2016</a:t>
            </a:r>
            <a:r>
              <a:rPr lang="en-US" sz="2800" dirty="0" smtClean="0"/>
              <a:t>).</a:t>
            </a:r>
          </a:p>
          <a:p>
            <a:endParaRPr lang="en-US" sz="2800" dirty="0"/>
          </a:p>
          <a:p>
            <a:r>
              <a:rPr lang="en-US" sz="2800" u="sng" dirty="0" smtClean="0"/>
              <a:t>Paraphrase:  </a:t>
            </a:r>
            <a:r>
              <a:rPr lang="en-US" sz="2800" dirty="0" smtClean="0"/>
              <a:t>After finishing his Masters degree from New York University, he wants to be a music instructor (</a:t>
            </a:r>
            <a:r>
              <a:rPr lang="en-US" sz="2800" dirty="0" err="1" smtClean="0"/>
              <a:t>Dyussembekova</a:t>
            </a:r>
            <a:r>
              <a:rPr lang="en-US" sz="2800" dirty="0" smtClean="0"/>
              <a:t> </a:t>
            </a:r>
            <a:r>
              <a:rPr lang="en-US" sz="2800" dirty="0"/>
              <a:t>2016).</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31</a:t>
            </a:fld>
            <a:endParaRPr lang="en-US"/>
          </a:p>
        </p:txBody>
      </p:sp>
    </p:spTree>
    <p:extLst>
      <p:ext uri="{BB962C8B-B14F-4D97-AF65-F5344CB8AC3E}">
        <p14:creationId xmlns:p14="http://schemas.microsoft.com/office/powerpoint/2010/main" val="2576005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7620000" cy="360040"/>
          </a:xfrm>
        </p:spPr>
        <p:txBody>
          <a:bodyPr/>
          <a:lstStyle/>
          <a:p>
            <a:r>
              <a:rPr lang="en-US" sz="1000" dirty="0" smtClean="0"/>
              <a:t>Part B</a:t>
            </a:r>
            <a:endParaRPr lang="en-US" sz="1000" dirty="0"/>
          </a:p>
        </p:txBody>
      </p:sp>
      <p:sp>
        <p:nvSpPr>
          <p:cNvPr id="3" name="Content Placeholder 2"/>
          <p:cNvSpPr>
            <a:spLocks noGrp="1"/>
          </p:cNvSpPr>
          <p:nvPr>
            <p:ph idx="1"/>
          </p:nvPr>
        </p:nvSpPr>
        <p:spPr>
          <a:xfrm>
            <a:off x="457200" y="836712"/>
            <a:ext cx="7620000" cy="5564088"/>
          </a:xfrm>
        </p:spPr>
        <p:txBody>
          <a:bodyPr/>
          <a:lstStyle/>
          <a:p>
            <a:pPr marL="114300" indent="0">
              <a:buNone/>
            </a:pPr>
            <a:r>
              <a:rPr lang="en-US" sz="2800" dirty="0" smtClean="0"/>
              <a:t>6. </a:t>
            </a:r>
            <a:r>
              <a:rPr lang="en-US" sz="2800" u="sng" dirty="0" smtClean="0"/>
              <a:t>Original:  </a:t>
            </a:r>
            <a:r>
              <a:rPr lang="en-US" sz="2800" dirty="0" smtClean="0"/>
              <a:t>He says he missed Kazakhstan very much, especially his family and friends. “I want to return back home with goals that will help to raise the country’s culture” (</a:t>
            </a:r>
            <a:r>
              <a:rPr lang="en-US" sz="2800" dirty="0" err="1"/>
              <a:t>Dyussembekova</a:t>
            </a:r>
            <a:r>
              <a:rPr lang="en-US" sz="2800" dirty="0"/>
              <a:t> 2016</a:t>
            </a:r>
            <a:r>
              <a:rPr lang="en-US" sz="2800" dirty="0" smtClean="0"/>
              <a:t>).</a:t>
            </a:r>
          </a:p>
          <a:p>
            <a:pPr marL="114300" indent="0">
              <a:buNone/>
            </a:pPr>
            <a:endParaRPr lang="en-US" sz="2800" dirty="0"/>
          </a:p>
          <a:p>
            <a:pPr marL="114300" indent="0">
              <a:buNone/>
            </a:pPr>
            <a:r>
              <a:rPr lang="en-US" sz="2800" u="sng" dirty="0" smtClean="0"/>
              <a:t>Paraphrase:  </a:t>
            </a:r>
            <a:r>
              <a:rPr lang="en-US" sz="2800" dirty="0" smtClean="0"/>
              <a:t>He wants to return to Kazakhstan to share American culture with the people here (quoted in </a:t>
            </a:r>
            <a:r>
              <a:rPr lang="en-US" sz="2800" dirty="0" err="1" smtClean="0"/>
              <a:t>Dyussembekova</a:t>
            </a:r>
            <a:r>
              <a:rPr lang="en-US" sz="2800" dirty="0" smtClean="0"/>
              <a:t> </a:t>
            </a:r>
            <a:r>
              <a:rPr lang="en-US" sz="2800" dirty="0"/>
              <a:t>2016).</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32</a:t>
            </a:fld>
            <a:endParaRPr lang="en-US"/>
          </a:p>
        </p:txBody>
      </p:sp>
    </p:spTree>
    <p:extLst>
      <p:ext uri="{BB962C8B-B14F-4D97-AF65-F5344CB8AC3E}">
        <p14:creationId xmlns:p14="http://schemas.microsoft.com/office/powerpoint/2010/main" val="371647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Part C: Your turn to paraphrase!!</a:t>
            </a:r>
            <a:endParaRPr lang="ru-RU" sz="3200" b="1" dirty="0"/>
          </a:p>
        </p:txBody>
      </p:sp>
      <p:sp>
        <p:nvSpPr>
          <p:cNvPr id="3" name="Content Placeholder 2"/>
          <p:cNvSpPr>
            <a:spLocks noGrp="1"/>
          </p:cNvSpPr>
          <p:nvPr>
            <p:ph idx="1"/>
          </p:nvPr>
        </p:nvSpPr>
        <p:spPr/>
        <p:txBody>
          <a:bodyPr/>
          <a:lstStyle/>
          <a:p>
            <a:r>
              <a:rPr lang="en-US" sz="2800" b="1" dirty="0" smtClean="0"/>
              <a:t>Choose </a:t>
            </a:r>
            <a:r>
              <a:rPr lang="en-US" sz="2800" dirty="0" smtClean="0"/>
              <a:t>2 of the 6 “Original Sentences” from the article from Part </a:t>
            </a:r>
            <a:r>
              <a:rPr lang="en-US" sz="2800" dirty="0"/>
              <a:t>B</a:t>
            </a:r>
            <a:r>
              <a:rPr lang="en-US" sz="2800" dirty="0" smtClean="0"/>
              <a:t>.</a:t>
            </a:r>
          </a:p>
          <a:p>
            <a:endParaRPr lang="en-US" sz="2800" dirty="0" smtClean="0"/>
          </a:p>
          <a:p>
            <a:r>
              <a:rPr lang="en-US" sz="2800" b="1" dirty="0" smtClean="0"/>
              <a:t>Cover </a:t>
            </a:r>
            <a:r>
              <a:rPr lang="en-US" sz="2800" dirty="0" smtClean="0"/>
              <a:t>the “poor” paraphrases and </a:t>
            </a:r>
            <a:r>
              <a:rPr lang="en-US" sz="2800" b="1" dirty="0" smtClean="0"/>
              <a:t>write </a:t>
            </a:r>
            <a:r>
              <a:rPr lang="en-US" sz="2800" dirty="0" smtClean="0"/>
              <a:t>your own.</a:t>
            </a:r>
          </a:p>
          <a:p>
            <a:r>
              <a:rPr lang="en-US" sz="2800" b="1" dirty="0" smtClean="0"/>
              <a:t>Practice</a:t>
            </a:r>
            <a:r>
              <a:rPr lang="en-US" sz="2800" dirty="0" smtClean="0"/>
              <a:t> using the different strategies</a:t>
            </a:r>
          </a:p>
          <a:p>
            <a:r>
              <a:rPr lang="en-US" sz="2800" b="1" dirty="0" smtClean="0"/>
              <a:t>Evaluate: </a:t>
            </a:r>
            <a:r>
              <a:rPr lang="en-US" sz="2800" dirty="0" smtClean="0"/>
              <a:t>Get feedback from a peer before you hand them in to your instructor.</a:t>
            </a:r>
          </a:p>
          <a:p>
            <a:pPr marL="0" indent="0">
              <a:buNone/>
            </a:pPr>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33</a:t>
            </a:fld>
            <a:endParaRPr lang="en-US"/>
          </a:p>
        </p:txBody>
      </p:sp>
    </p:spTree>
    <p:extLst>
      <p:ext uri="{BB962C8B-B14F-4D97-AF65-F5344CB8AC3E}">
        <p14:creationId xmlns:p14="http://schemas.microsoft.com/office/powerpoint/2010/main" val="11296597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IV. Synthesizing Sources</a:t>
            </a:r>
            <a:endParaRPr lang="ru-RU" b="1" dirty="0"/>
          </a:p>
        </p:txBody>
      </p:sp>
      <p:sp>
        <p:nvSpPr>
          <p:cNvPr id="3" name="Content Placeholder 2"/>
          <p:cNvSpPr>
            <a:spLocks noGrp="1"/>
          </p:cNvSpPr>
          <p:nvPr>
            <p:ph idx="1"/>
          </p:nvPr>
        </p:nvSpPr>
        <p:spPr/>
        <p:txBody>
          <a:bodyPr/>
          <a:lstStyle/>
          <a:p>
            <a:r>
              <a:rPr lang="en-US" sz="3600" b="1" dirty="0" smtClean="0">
                <a:solidFill>
                  <a:schemeClr val="tx1">
                    <a:lumMod val="95000"/>
                    <a:lumOff val="5000"/>
                  </a:schemeClr>
                </a:solidFill>
              </a:rPr>
              <a:t>Read</a:t>
            </a:r>
            <a:r>
              <a:rPr lang="en-US" sz="3600" dirty="0" smtClean="0">
                <a:solidFill>
                  <a:schemeClr val="tx1">
                    <a:lumMod val="95000"/>
                    <a:lumOff val="5000"/>
                  </a:schemeClr>
                </a:solidFill>
              </a:rPr>
              <a:t> the news article about GGG on your handout</a:t>
            </a:r>
          </a:p>
          <a:p>
            <a:endParaRPr lang="en-US" sz="3600" dirty="0" smtClean="0">
              <a:solidFill>
                <a:schemeClr val="tx1">
                  <a:lumMod val="95000"/>
                  <a:lumOff val="5000"/>
                </a:schemeClr>
              </a:solidFill>
            </a:endParaRPr>
          </a:p>
          <a:p>
            <a:r>
              <a:rPr lang="en-US" sz="3600" b="1" dirty="0" smtClean="0">
                <a:solidFill>
                  <a:schemeClr val="tx1">
                    <a:lumMod val="95000"/>
                    <a:lumOff val="5000"/>
                  </a:schemeClr>
                </a:solidFill>
              </a:rPr>
              <a:t>Determine</a:t>
            </a:r>
            <a:r>
              <a:rPr lang="en-US" sz="3600" dirty="0" smtClean="0">
                <a:solidFill>
                  <a:schemeClr val="tx1">
                    <a:lumMod val="95000"/>
                    <a:lumOff val="5000"/>
                  </a:schemeClr>
                </a:solidFill>
              </a:rPr>
              <a:t> the 2 main topics of the text</a:t>
            </a:r>
          </a:p>
          <a:p>
            <a:endParaRPr lang="en-US" dirty="0" smtClean="0">
              <a:solidFill>
                <a:srgbClr val="FF0000"/>
              </a:solidFill>
            </a:endParaRPr>
          </a:p>
          <a:p>
            <a:endParaRPr lang="ru-RU" dirty="0">
              <a:solidFill>
                <a:srgbClr val="FF0000"/>
              </a:solidFill>
            </a:endParaRPr>
          </a:p>
        </p:txBody>
      </p:sp>
      <p:sp>
        <p:nvSpPr>
          <p:cNvPr id="4" name="Slide Number Placeholder 3"/>
          <p:cNvSpPr>
            <a:spLocks noGrp="1"/>
          </p:cNvSpPr>
          <p:nvPr>
            <p:ph type="sldNum" sz="quarter" idx="12"/>
          </p:nvPr>
        </p:nvSpPr>
        <p:spPr/>
        <p:txBody>
          <a:bodyPr/>
          <a:lstStyle/>
          <a:p>
            <a:fld id="{3FEBF227-96DE-43F6-8BB4-541A9608B3E3}" type="slidenum">
              <a:rPr lang="en-US" smtClean="0"/>
              <a:pPr/>
              <a:t>34</a:t>
            </a:fld>
            <a:endParaRPr lang="en-US"/>
          </a:p>
        </p:txBody>
      </p:sp>
    </p:spTree>
    <p:extLst>
      <p:ext uri="{BB962C8B-B14F-4D97-AF65-F5344CB8AC3E}">
        <p14:creationId xmlns:p14="http://schemas.microsoft.com/office/powerpoint/2010/main" val="30885822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114300" indent="0">
              <a:buNone/>
            </a:pPr>
            <a:r>
              <a:rPr lang="en-US" dirty="0" smtClean="0"/>
              <a:t>Possible Topics</a:t>
            </a:r>
          </a:p>
          <a:p>
            <a:pPr lvl="0"/>
            <a:r>
              <a:rPr lang="en-US" sz="3200" b="1" dirty="0"/>
              <a:t>Gennady </a:t>
            </a:r>
            <a:r>
              <a:rPr lang="en-US" sz="3200" b="1" dirty="0" err="1"/>
              <a:t>Golovkin</a:t>
            </a:r>
            <a:r>
              <a:rPr lang="en-US" sz="3200" b="1" dirty="0"/>
              <a:t>  &amp; EXPO 2017  </a:t>
            </a:r>
            <a:endParaRPr lang="en-US" sz="3200" b="1" dirty="0" smtClean="0"/>
          </a:p>
          <a:p>
            <a:pPr lvl="0"/>
            <a:endParaRPr lang="en-US" sz="3200" dirty="0"/>
          </a:p>
          <a:p>
            <a:pPr lvl="0"/>
            <a:r>
              <a:rPr lang="en-US" sz="3200" b="1" dirty="0"/>
              <a:t>EXPO 2017 &amp; corruption issues</a:t>
            </a:r>
            <a:endParaRPr lang="en-US" sz="3200" dirty="0"/>
          </a:p>
          <a:p>
            <a:pPr marL="114300" indent="0">
              <a:buNone/>
            </a:pPr>
            <a:r>
              <a:rPr lang="en-US" dirty="0" smtClean="0"/>
              <a:t>            </a:t>
            </a:r>
          </a:p>
          <a:p>
            <a:r>
              <a:rPr lang="en-US" dirty="0" smtClean="0"/>
              <a:t>   </a:t>
            </a:r>
            <a:r>
              <a:rPr lang="en-US" dirty="0"/>
              <a:t>There is a 3</a:t>
            </a:r>
            <a:r>
              <a:rPr lang="en-US" baseline="30000" dirty="0"/>
              <a:t>rd</a:t>
            </a:r>
            <a:r>
              <a:rPr lang="en-US" dirty="0"/>
              <a:t>  = latest team </a:t>
            </a:r>
            <a:r>
              <a:rPr lang="en-US" dirty="0" smtClean="0"/>
              <a:t>performance</a:t>
            </a:r>
          </a:p>
          <a:p>
            <a:pPr marL="114300" indent="0">
              <a:buNone/>
            </a:pPr>
            <a:r>
              <a:rPr lang="en-US" dirty="0" smtClean="0"/>
              <a:t> </a:t>
            </a:r>
            <a:r>
              <a:rPr lang="en-US" dirty="0"/>
              <a:t>but it would be hard </a:t>
            </a:r>
            <a:r>
              <a:rPr lang="en-US" dirty="0" smtClean="0"/>
              <a:t>to develop a paragraph about this without special background  knowledge</a:t>
            </a:r>
            <a:r>
              <a:rPr lang="en-US" b="1" dirty="0"/>
              <a:t>	</a:t>
            </a:r>
            <a:endParaRPr lang="en-US" b="1" dirty="0" smtClean="0"/>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35</a:t>
            </a:fld>
            <a:endParaRPr lang="en-US"/>
          </a:p>
        </p:txBody>
      </p:sp>
    </p:spTree>
    <p:extLst>
      <p:ext uri="{BB962C8B-B14F-4D97-AF65-F5344CB8AC3E}">
        <p14:creationId xmlns:p14="http://schemas.microsoft.com/office/powerpoint/2010/main" val="378328058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Chicago Reference</a:t>
            </a:r>
            <a:endParaRPr lang="en-US" dirty="0"/>
          </a:p>
        </p:txBody>
      </p:sp>
      <p:sp>
        <p:nvSpPr>
          <p:cNvPr id="3" name="Content Placeholder 2"/>
          <p:cNvSpPr>
            <a:spLocks noGrp="1"/>
          </p:cNvSpPr>
          <p:nvPr>
            <p:ph idx="1"/>
          </p:nvPr>
        </p:nvSpPr>
        <p:spPr/>
        <p:txBody>
          <a:bodyPr/>
          <a:lstStyle/>
          <a:p>
            <a:r>
              <a:rPr lang="en-US" dirty="0" smtClean="0"/>
              <a:t>Make a Chicago Reference List entry with this information</a:t>
            </a:r>
          </a:p>
          <a:p>
            <a:endParaRPr lang="en-US" dirty="0"/>
          </a:p>
          <a:p>
            <a:pPr marL="114300" indent="0">
              <a:buNone/>
            </a:pPr>
            <a:r>
              <a:rPr lang="en-US" b="1" dirty="0" smtClean="0"/>
              <a:t>Author:   Paul Bartlett </a:t>
            </a:r>
          </a:p>
          <a:p>
            <a:pPr marL="114300" indent="0">
              <a:buNone/>
            </a:pPr>
            <a:r>
              <a:rPr lang="en-US" b="1" dirty="0" smtClean="0"/>
              <a:t>Source:  </a:t>
            </a:r>
            <a:r>
              <a:rPr lang="en-US" b="1" dirty="0" err="1" smtClean="0"/>
              <a:t>Eurasianet</a:t>
            </a:r>
            <a:r>
              <a:rPr lang="en-US" b="1" dirty="0" smtClean="0"/>
              <a:t> </a:t>
            </a:r>
          </a:p>
          <a:p>
            <a:pPr marL="114300" indent="0">
              <a:buNone/>
            </a:pPr>
            <a:r>
              <a:rPr lang="en-US" u="sng" dirty="0">
                <a:hlinkClick r:id="rId2"/>
              </a:rPr>
              <a:t>http://www.eurasianet.org/node/78056</a:t>
            </a:r>
            <a:endParaRPr lang="en-US" b="1" dirty="0" smtClean="0"/>
          </a:p>
          <a:p>
            <a:pPr marL="114300" indent="0">
              <a:buNone/>
            </a:pPr>
            <a:r>
              <a:rPr lang="en-US" b="1" dirty="0" smtClean="0"/>
              <a:t>Date of article:  April 1, 2016</a:t>
            </a:r>
          </a:p>
          <a:p>
            <a:pPr marL="114300" indent="0">
              <a:buNone/>
            </a:pPr>
            <a:r>
              <a:rPr lang="en-US" b="1" dirty="0" smtClean="0"/>
              <a:t>Title: Kazakhstan’s </a:t>
            </a:r>
            <a:r>
              <a:rPr lang="en-US" b="1" dirty="0"/>
              <a:t>EXPO 2017:Boxer </a:t>
            </a:r>
            <a:r>
              <a:rPr lang="en-US" b="1" dirty="0" err="1"/>
              <a:t>Golovkin</a:t>
            </a:r>
            <a:r>
              <a:rPr lang="en-US" b="1" dirty="0"/>
              <a:t> to the </a:t>
            </a:r>
            <a:r>
              <a:rPr lang="en-US" b="1" dirty="0" smtClean="0"/>
              <a:t>rescue</a:t>
            </a:r>
            <a:endParaRPr lang="en-US" b="1" dirty="0"/>
          </a:p>
          <a:p>
            <a:pPr marL="114300" indent="0">
              <a:buNone/>
            </a:pPr>
            <a:r>
              <a:rPr lang="en-US" b="1" dirty="0" smtClean="0"/>
              <a:t>Access Date</a:t>
            </a:r>
            <a:r>
              <a:rPr lang="en-US" dirty="0" smtClean="0"/>
              <a:t>:  </a:t>
            </a:r>
            <a:r>
              <a:rPr lang="en-US" b="1" dirty="0" smtClean="0"/>
              <a:t>April 1, 2017</a:t>
            </a:r>
            <a:endParaRPr lang="en-US"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36</a:t>
            </a:fld>
            <a:endParaRPr lang="en-US"/>
          </a:p>
        </p:txBody>
      </p:sp>
    </p:spTree>
    <p:extLst>
      <p:ext uri="{BB962C8B-B14F-4D97-AF65-F5344CB8AC3E}">
        <p14:creationId xmlns:p14="http://schemas.microsoft.com/office/powerpoint/2010/main" val="17704948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Chicago Reference</a:t>
            </a:r>
            <a:endParaRPr lang="en-US" dirty="0"/>
          </a:p>
        </p:txBody>
      </p:sp>
      <p:sp>
        <p:nvSpPr>
          <p:cNvPr id="3" name="Content Placeholder 2"/>
          <p:cNvSpPr>
            <a:spLocks noGrp="1"/>
          </p:cNvSpPr>
          <p:nvPr>
            <p:ph idx="1"/>
          </p:nvPr>
        </p:nvSpPr>
        <p:spPr/>
        <p:txBody>
          <a:bodyPr/>
          <a:lstStyle/>
          <a:p>
            <a:endParaRPr lang="en-US" dirty="0"/>
          </a:p>
          <a:p>
            <a:pPr marL="114300" indent="-457200">
              <a:buNone/>
            </a:pPr>
            <a:r>
              <a:rPr lang="en-US" sz="2800" b="1" dirty="0"/>
              <a:t>Bartlett, Paul. 2016.  “Kazakhstan’s EXPO </a:t>
            </a:r>
            <a:r>
              <a:rPr lang="en-US" sz="2800" b="1" dirty="0" smtClean="0"/>
              <a:t>     2017:Boxer </a:t>
            </a:r>
            <a:r>
              <a:rPr lang="en-US" sz="2800" b="1" dirty="0" err="1"/>
              <a:t>Golovkin</a:t>
            </a:r>
            <a:r>
              <a:rPr lang="en-US" sz="2800" b="1" dirty="0"/>
              <a:t> to the rescue.”  </a:t>
            </a:r>
            <a:r>
              <a:rPr lang="en-US" sz="2800" b="1" i="1" dirty="0" err="1"/>
              <a:t>Eurasianet</a:t>
            </a:r>
            <a:r>
              <a:rPr lang="en-US" sz="2800" b="1" dirty="0"/>
              <a:t>, April 1. </a:t>
            </a:r>
            <a:r>
              <a:rPr lang="en-US" sz="2800" b="1" dirty="0" smtClean="0"/>
              <a:t>Assessed A </a:t>
            </a:r>
            <a:r>
              <a:rPr lang="en-US" sz="2800" b="1" dirty="0" err="1" smtClean="0"/>
              <a:t>pril</a:t>
            </a:r>
            <a:r>
              <a:rPr lang="en-US" sz="2800" b="1" dirty="0" smtClean="0"/>
              <a:t> 1, 2017.  </a:t>
            </a:r>
            <a:r>
              <a:rPr lang="en-US" sz="2800" u="sng" dirty="0">
                <a:hlinkClick r:id="rId2"/>
              </a:rPr>
              <a:t>http://www.eurasianet.org/node/78056</a:t>
            </a:r>
            <a:r>
              <a:rPr lang="en-US" sz="2800" dirty="0"/>
              <a:t>        </a:t>
            </a:r>
          </a:p>
          <a:p>
            <a:endParaRPr lang="en-US" dirty="0" smtClean="0"/>
          </a:p>
          <a:p>
            <a:r>
              <a:rPr lang="en-US" dirty="0" smtClean="0"/>
              <a:t>(sorry – I can’t get the hanging indent to work here)</a:t>
            </a: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37</a:t>
            </a:fld>
            <a:endParaRPr lang="en-US"/>
          </a:p>
        </p:txBody>
      </p:sp>
    </p:spTree>
    <p:extLst>
      <p:ext uri="{BB962C8B-B14F-4D97-AF65-F5344CB8AC3E}">
        <p14:creationId xmlns:p14="http://schemas.microsoft.com/office/powerpoint/2010/main" val="6685791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Synthesizing: Finding Support</a:t>
            </a:r>
            <a:endParaRPr lang="en-US" sz="4000" b="1" dirty="0"/>
          </a:p>
        </p:txBody>
      </p:sp>
      <p:sp>
        <p:nvSpPr>
          <p:cNvPr id="3" name="Content Placeholder 2"/>
          <p:cNvSpPr>
            <a:spLocks noGrp="1"/>
          </p:cNvSpPr>
          <p:nvPr>
            <p:ph idx="1"/>
          </p:nvPr>
        </p:nvSpPr>
        <p:spPr>
          <a:xfrm>
            <a:off x="457200" y="1196752"/>
            <a:ext cx="7620000" cy="5204048"/>
          </a:xfrm>
        </p:spPr>
        <p:txBody>
          <a:bodyPr>
            <a:normAutofit lnSpcReduction="10000"/>
          </a:bodyPr>
          <a:lstStyle/>
          <a:p>
            <a:pPr marL="114300" indent="0">
              <a:buNone/>
            </a:pPr>
            <a:endParaRPr lang="en-US" dirty="0"/>
          </a:p>
          <a:p>
            <a:pPr marL="114300" lvl="0" indent="0">
              <a:buNone/>
            </a:pPr>
            <a:r>
              <a:rPr lang="en-US" sz="3000" dirty="0"/>
              <a:t>Which information (sentences) in the newspaper article could support </a:t>
            </a:r>
            <a:r>
              <a:rPr lang="en-US" sz="3000" dirty="0" smtClean="0"/>
              <a:t>these </a:t>
            </a:r>
            <a:r>
              <a:rPr lang="en-US" sz="3000" dirty="0"/>
              <a:t>possible topic sentences?</a:t>
            </a:r>
          </a:p>
          <a:p>
            <a:pPr marL="114300" lvl="0" indent="0">
              <a:buNone/>
            </a:pPr>
            <a:r>
              <a:rPr lang="en-US" sz="3300" dirty="0" smtClean="0"/>
              <a:t>a) The </a:t>
            </a:r>
            <a:r>
              <a:rPr lang="en-US" sz="3300" dirty="0"/>
              <a:t>Kazakhstan government hopes Gennady </a:t>
            </a:r>
            <a:r>
              <a:rPr lang="en-US" sz="3300" dirty="0" err="1"/>
              <a:t>Golovkin’s</a:t>
            </a:r>
            <a:r>
              <a:rPr lang="en-US" sz="3300" dirty="0"/>
              <a:t> involvement will prevent the failure of EXPO 2017.</a:t>
            </a:r>
          </a:p>
          <a:p>
            <a:endParaRPr lang="en-US" sz="3300" dirty="0"/>
          </a:p>
          <a:p>
            <a:pPr marL="114300" indent="0">
              <a:buNone/>
            </a:pPr>
            <a:r>
              <a:rPr lang="en-US" sz="3300" dirty="0"/>
              <a:t>b) </a:t>
            </a:r>
            <a:r>
              <a:rPr lang="en-US" sz="3300" dirty="0" smtClean="0"/>
              <a:t>A corruption </a:t>
            </a:r>
            <a:r>
              <a:rPr lang="en-US" sz="3300" dirty="0"/>
              <a:t>scandal in Kazakhstan </a:t>
            </a:r>
            <a:r>
              <a:rPr lang="en-US" sz="3300" dirty="0" smtClean="0"/>
              <a:t>has </a:t>
            </a:r>
            <a:r>
              <a:rPr lang="en-US" sz="3300" dirty="0"/>
              <a:t>negatively </a:t>
            </a:r>
            <a:r>
              <a:rPr lang="en-US" sz="3300" dirty="0" smtClean="0"/>
              <a:t>affected </a:t>
            </a:r>
            <a:r>
              <a:rPr lang="en-US" sz="3300" dirty="0"/>
              <a:t>EXPO 2017. </a:t>
            </a:r>
          </a:p>
          <a:p>
            <a:endParaRPr lang="en-US" sz="3300" b="1" dirty="0" smtClean="0"/>
          </a:p>
          <a:p>
            <a:pPr marL="114300" indent="0">
              <a:buNone/>
            </a:pP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38</a:t>
            </a:fld>
            <a:endParaRPr lang="en-US"/>
          </a:p>
        </p:txBody>
      </p:sp>
    </p:spTree>
    <p:extLst>
      <p:ext uri="{BB962C8B-B14F-4D97-AF65-F5344CB8AC3E}">
        <p14:creationId xmlns:p14="http://schemas.microsoft.com/office/powerpoint/2010/main" val="12029681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50106"/>
          </a:xfrm>
        </p:spPr>
        <p:txBody>
          <a:bodyPr/>
          <a:lstStyle/>
          <a:p>
            <a:r>
              <a:rPr lang="en-US" sz="1800" b="1" dirty="0" smtClean="0"/>
              <a:t>IV.  Suggested Answers    Synthesizing sources</a:t>
            </a:r>
            <a:endParaRPr lang="en-US" sz="1800" b="1" dirty="0"/>
          </a:p>
        </p:txBody>
      </p:sp>
      <p:sp>
        <p:nvSpPr>
          <p:cNvPr id="3" name="Content Placeholder 2"/>
          <p:cNvSpPr>
            <a:spLocks noGrp="1"/>
          </p:cNvSpPr>
          <p:nvPr>
            <p:ph idx="1"/>
          </p:nvPr>
        </p:nvSpPr>
        <p:spPr/>
        <p:txBody>
          <a:bodyPr>
            <a:normAutofit/>
          </a:bodyPr>
          <a:lstStyle/>
          <a:p>
            <a:pPr marL="114300" indent="0">
              <a:buNone/>
            </a:pPr>
            <a:r>
              <a:rPr lang="en-US" sz="2800" b="1" dirty="0" smtClean="0"/>
              <a:t>Why </a:t>
            </a:r>
            <a:r>
              <a:rPr lang="en-US" sz="2800" b="1" dirty="0" smtClean="0"/>
              <a:t>do these ideas not fit into </a:t>
            </a:r>
            <a:r>
              <a:rPr lang="en-US" sz="2800" b="1" dirty="0" smtClean="0"/>
              <a:t>the 2 </a:t>
            </a:r>
            <a:r>
              <a:rPr lang="en-US" sz="2800" b="1" dirty="0" smtClean="0"/>
              <a:t>topic sentences?</a:t>
            </a:r>
            <a:r>
              <a:rPr lang="en-US" sz="2800" b="1" dirty="0"/>
              <a:t> </a:t>
            </a:r>
            <a:endParaRPr lang="en-US" sz="2800" dirty="0"/>
          </a:p>
          <a:p>
            <a:pPr lvl="0"/>
            <a:r>
              <a:rPr lang="en-US" sz="2800" b="1" dirty="0" smtClean="0"/>
              <a:t>3 </a:t>
            </a:r>
            <a:r>
              <a:rPr lang="en-US" sz="2800" b="1" dirty="0"/>
              <a:t>&amp; 4</a:t>
            </a:r>
            <a:r>
              <a:rPr lang="en-US" sz="2800" dirty="0"/>
              <a:t> </a:t>
            </a:r>
            <a:r>
              <a:rPr lang="en-US" sz="2800" dirty="0" smtClean="0"/>
              <a:t>–</a:t>
            </a:r>
          </a:p>
          <a:p>
            <a:pPr lvl="0"/>
            <a:endParaRPr lang="en-US" sz="2800" dirty="0" smtClean="0"/>
          </a:p>
          <a:p>
            <a:pPr lvl="0"/>
            <a:r>
              <a:rPr lang="en-US" sz="2800" b="1" dirty="0" smtClean="0"/>
              <a:t>7 </a:t>
            </a:r>
            <a:r>
              <a:rPr lang="en-US" sz="2800" dirty="0" smtClean="0"/>
              <a:t>–</a:t>
            </a:r>
          </a:p>
          <a:p>
            <a:pPr lvl="0"/>
            <a:endParaRPr lang="en-US" sz="2800" dirty="0" smtClean="0"/>
          </a:p>
          <a:p>
            <a:pPr lvl="0"/>
            <a:r>
              <a:rPr lang="en-US" sz="2800" b="1" dirty="0" smtClean="0"/>
              <a:t>9 </a:t>
            </a:r>
            <a:r>
              <a:rPr lang="en-US" sz="2800" b="1" dirty="0"/>
              <a:t>&amp; 10  &amp; 11  &amp; </a:t>
            </a:r>
            <a:r>
              <a:rPr lang="en-US" sz="2800" b="1" dirty="0" smtClean="0"/>
              <a:t>12 - </a:t>
            </a:r>
            <a:endParaRPr lang="en-US" sz="2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39</a:t>
            </a:fld>
            <a:endParaRPr lang="en-US"/>
          </a:p>
        </p:txBody>
      </p:sp>
    </p:spTree>
    <p:extLst>
      <p:ext uri="{BB962C8B-B14F-4D97-AF65-F5344CB8AC3E}">
        <p14:creationId xmlns:p14="http://schemas.microsoft.com/office/powerpoint/2010/main" val="3504171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Put these steps in order</a:t>
            </a:r>
            <a:endParaRPr lang="ru-RU" sz="2800" b="1" dirty="0"/>
          </a:p>
        </p:txBody>
      </p:sp>
      <p:sp>
        <p:nvSpPr>
          <p:cNvPr id="3" name="Content Placeholder 2"/>
          <p:cNvSpPr>
            <a:spLocks noGrp="1"/>
          </p:cNvSpPr>
          <p:nvPr>
            <p:ph idx="1"/>
          </p:nvPr>
        </p:nvSpPr>
        <p:spPr>
          <a:xfrm>
            <a:off x="457200" y="1268760"/>
            <a:ext cx="7620000" cy="5132040"/>
          </a:xfrm>
        </p:spPr>
        <p:txBody>
          <a:bodyPr>
            <a:normAutofit/>
          </a:bodyPr>
          <a:lstStyle/>
          <a:p>
            <a:pPr marL="0" indent="0">
              <a:buNone/>
            </a:pPr>
            <a:r>
              <a:rPr lang="en-US" sz="2800" dirty="0" smtClean="0"/>
              <a:t>___ Compare the original with your paraphrase</a:t>
            </a:r>
          </a:p>
          <a:p>
            <a:pPr marL="0" indent="0">
              <a:buNone/>
            </a:pPr>
            <a:r>
              <a:rPr lang="en-US" sz="2800" dirty="0" smtClean="0"/>
              <a:t>___ Recognize source (in bracket/sentence)</a:t>
            </a:r>
          </a:p>
          <a:p>
            <a:pPr marL="0" indent="0">
              <a:buNone/>
            </a:pPr>
            <a:r>
              <a:rPr lang="en-US" sz="2800" u="sng" dirty="0" smtClean="0"/>
              <a:t>__1_</a:t>
            </a:r>
            <a:r>
              <a:rPr lang="en-US" sz="2800" dirty="0" smtClean="0"/>
              <a:t>Be sure you understand the text and that it suits your purpose</a:t>
            </a:r>
          </a:p>
          <a:p>
            <a:pPr marL="0" indent="0">
              <a:buNone/>
            </a:pPr>
            <a:r>
              <a:rPr lang="en-US" sz="2800" dirty="0" smtClean="0"/>
              <a:t>___ Break the sentences into meaningful thought groups (AKA grammatical chunks)</a:t>
            </a:r>
          </a:p>
          <a:p>
            <a:pPr marL="0" indent="0">
              <a:buNone/>
            </a:pPr>
            <a:r>
              <a:rPr lang="en-US" sz="2800" dirty="0" smtClean="0"/>
              <a:t>___ Change the wording (see 7 strategies) </a:t>
            </a:r>
          </a:p>
          <a:p>
            <a:pPr marL="0" indent="0">
              <a:buNone/>
            </a:pPr>
            <a:r>
              <a:rPr lang="en-US" sz="2800" dirty="0" smtClean="0"/>
              <a:t>___ Cross out unnecessary info/details</a:t>
            </a:r>
          </a:p>
          <a:p>
            <a:pPr marL="0" indent="0">
              <a:buNone/>
            </a:pPr>
            <a:r>
              <a:rPr lang="en-US" sz="2800" dirty="0" smtClean="0"/>
              <a:t>___ Circle the key words/ specific vocabulary for topic</a:t>
            </a:r>
          </a:p>
          <a:p>
            <a:pPr marL="0" indent="0">
              <a:buNone/>
            </a:pPr>
            <a:endParaRPr lang="en-US" dirty="0" smtClean="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a:t>
            </a:fld>
            <a:endParaRPr lang="en-US"/>
          </a:p>
        </p:txBody>
      </p:sp>
    </p:spTree>
    <p:extLst>
      <p:ext uri="{BB962C8B-B14F-4D97-AF65-F5344CB8AC3E}">
        <p14:creationId xmlns:p14="http://schemas.microsoft.com/office/powerpoint/2010/main" val="18277726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Task</a:t>
            </a:r>
            <a:endParaRPr lang="en-US" dirty="0"/>
          </a:p>
        </p:txBody>
      </p:sp>
      <p:sp>
        <p:nvSpPr>
          <p:cNvPr id="3" name="Content Placeholder 2"/>
          <p:cNvSpPr>
            <a:spLocks noGrp="1"/>
          </p:cNvSpPr>
          <p:nvPr>
            <p:ph idx="1"/>
          </p:nvPr>
        </p:nvSpPr>
        <p:spPr/>
        <p:txBody>
          <a:bodyPr>
            <a:normAutofit fontScale="92500"/>
          </a:bodyPr>
          <a:lstStyle/>
          <a:p>
            <a:r>
              <a:rPr lang="en-US" sz="3200" dirty="0" smtClean="0"/>
              <a:t>Choose one of the topic sentences</a:t>
            </a:r>
          </a:p>
          <a:p>
            <a:r>
              <a:rPr lang="en-US" sz="3200" dirty="0" smtClean="0"/>
              <a:t>Consider the reading,  your own knowledge and experience </a:t>
            </a:r>
          </a:p>
          <a:p>
            <a:r>
              <a:rPr lang="en-US" sz="3200" dirty="0" smtClean="0"/>
              <a:t>Create an outline for a paragraph that supports the topic sentence</a:t>
            </a:r>
          </a:p>
          <a:p>
            <a:r>
              <a:rPr lang="en-US" sz="3200" dirty="0" smtClean="0"/>
              <a:t>Write a paragraph</a:t>
            </a:r>
          </a:p>
          <a:p>
            <a:r>
              <a:rPr lang="en-US" sz="3200" dirty="0" smtClean="0"/>
              <a:t>Be sure to integrate/ synthesize AT LEAST ONE of the ideas from the Bartlett text.</a:t>
            </a:r>
          </a:p>
          <a:p>
            <a:r>
              <a:rPr lang="en-US" sz="3200" dirty="0" smtClean="0"/>
              <a:t>Be sure that you include the in-text citation</a:t>
            </a:r>
          </a:p>
          <a:p>
            <a:endParaRPr lang="en-US" dirty="0" smtClean="0"/>
          </a:p>
        </p:txBody>
      </p:sp>
      <p:sp>
        <p:nvSpPr>
          <p:cNvPr id="4" name="Slide Number Placeholder 3"/>
          <p:cNvSpPr>
            <a:spLocks noGrp="1"/>
          </p:cNvSpPr>
          <p:nvPr>
            <p:ph type="sldNum" sz="quarter" idx="12"/>
          </p:nvPr>
        </p:nvSpPr>
        <p:spPr/>
        <p:txBody>
          <a:bodyPr/>
          <a:lstStyle/>
          <a:p>
            <a:fld id="{3FEBF227-96DE-43F6-8BB4-541A9608B3E3}" type="slidenum">
              <a:rPr lang="en-US" smtClean="0"/>
              <a:pPr/>
              <a:t>40</a:t>
            </a:fld>
            <a:endParaRPr lang="en-US"/>
          </a:p>
        </p:txBody>
      </p:sp>
    </p:spTree>
    <p:extLst>
      <p:ext uri="{BB962C8B-B14F-4D97-AF65-F5344CB8AC3E}">
        <p14:creationId xmlns:p14="http://schemas.microsoft.com/office/powerpoint/2010/main" val="14207194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instructors/ self-study</a:t>
            </a:r>
            <a:endParaRPr lang="en-US" dirty="0"/>
          </a:p>
        </p:txBody>
      </p:sp>
      <p:sp>
        <p:nvSpPr>
          <p:cNvPr id="3" name="Content Placeholder 2"/>
          <p:cNvSpPr>
            <a:spLocks noGrp="1"/>
          </p:cNvSpPr>
          <p:nvPr>
            <p:ph idx="1"/>
          </p:nvPr>
        </p:nvSpPr>
        <p:spPr/>
        <p:txBody>
          <a:bodyPr>
            <a:normAutofit/>
          </a:bodyPr>
          <a:lstStyle/>
          <a:p>
            <a:r>
              <a:rPr lang="en-US" sz="4000" dirty="0" smtClean="0"/>
              <a:t>The next slides have the ANSWERS to the tasks</a:t>
            </a:r>
            <a:r>
              <a:rPr lang="en-US" sz="4000" dirty="0" smtClean="0"/>
              <a:t>.</a:t>
            </a:r>
          </a:p>
          <a:p>
            <a:r>
              <a:rPr lang="en-US" sz="4800" dirty="0" smtClean="0"/>
              <a:t>Don’t be tempted! </a:t>
            </a:r>
          </a:p>
          <a:p>
            <a:r>
              <a:rPr lang="en-US" sz="4800" dirty="0" smtClean="0"/>
              <a:t>Do the tasks first and then check the answers! </a:t>
            </a:r>
            <a:r>
              <a:rPr lang="en-US" sz="4800" dirty="0" smtClean="0">
                <a:sym typeface="Wingdings" panose="05000000000000000000" pitchFamily="2" charset="2"/>
              </a:rPr>
              <a:t></a:t>
            </a:r>
            <a:endParaRPr lang="en-US" sz="48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41</a:t>
            </a:fld>
            <a:endParaRPr lang="en-US"/>
          </a:p>
        </p:txBody>
      </p:sp>
    </p:spTree>
    <p:extLst>
      <p:ext uri="{BB962C8B-B14F-4D97-AF65-F5344CB8AC3E}">
        <p14:creationId xmlns:p14="http://schemas.microsoft.com/office/powerpoint/2010/main" val="13889210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Answers:  7 possible Paraphrasing  Steps</a:t>
            </a:r>
            <a:endParaRPr lang="ru-RU" sz="2800" b="1" dirty="0"/>
          </a:p>
        </p:txBody>
      </p:sp>
      <p:sp>
        <p:nvSpPr>
          <p:cNvPr id="3" name="Content Placeholder 2"/>
          <p:cNvSpPr>
            <a:spLocks noGrp="1"/>
          </p:cNvSpPr>
          <p:nvPr>
            <p:ph idx="1"/>
          </p:nvPr>
        </p:nvSpPr>
        <p:spPr>
          <a:xfrm>
            <a:off x="457200" y="1268760"/>
            <a:ext cx="7620000" cy="5132040"/>
          </a:xfrm>
        </p:spPr>
        <p:txBody>
          <a:bodyPr>
            <a:normAutofit/>
          </a:bodyPr>
          <a:lstStyle/>
          <a:p>
            <a:pPr marL="0" indent="0">
              <a:buNone/>
            </a:pPr>
            <a:r>
              <a:rPr lang="en-US" sz="2800" u="sng" dirty="0" smtClean="0"/>
              <a:t>_ 6 </a:t>
            </a:r>
            <a:r>
              <a:rPr lang="en-US" sz="2800" dirty="0" smtClean="0"/>
              <a:t>Compare the original with your paraphrase</a:t>
            </a:r>
          </a:p>
          <a:p>
            <a:pPr marL="0" indent="0">
              <a:buNone/>
            </a:pPr>
            <a:r>
              <a:rPr lang="en-US" sz="2800" dirty="0" smtClean="0"/>
              <a:t>_</a:t>
            </a:r>
            <a:r>
              <a:rPr lang="en-US" sz="2800" u="sng" dirty="0" smtClean="0"/>
              <a:t>7 </a:t>
            </a:r>
            <a:r>
              <a:rPr lang="en-US" sz="2800" dirty="0" smtClean="0"/>
              <a:t> Recognize source (in bracket/sentence)</a:t>
            </a:r>
          </a:p>
          <a:p>
            <a:pPr marL="0" indent="0">
              <a:buNone/>
            </a:pPr>
            <a:r>
              <a:rPr lang="en-US" sz="2800" u="sng" dirty="0" smtClean="0"/>
              <a:t>_1_</a:t>
            </a:r>
            <a:r>
              <a:rPr lang="en-US" sz="2800" dirty="0" smtClean="0"/>
              <a:t>Be sure you understand the text and that it suits your purpose</a:t>
            </a:r>
          </a:p>
          <a:p>
            <a:pPr marL="0" indent="0">
              <a:buNone/>
            </a:pPr>
            <a:r>
              <a:rPr lang="en-US" sz="2800" dirty="0" smtClean="0"/>
              <a:t>_</a:t>
            </a:r>
            <a:r>
              <a:rPr lang="en-US" sz="2800" u="sng" dirty="0" smtClean="0"/>
              <a:t>4_ </a:t>
            </a:r>
            <a:r>
              <a:rPr lang="en-US" sz="2800" dirty="0" smtClean="0"/>
              <a:t>Break the sentences into meaningful thought groups (AKA grammatical chunks)</a:t>
            </a:r>
          </a:p>
          <a:p>
            <a:pPr marL="0" indent="0">
              <a:buNone/>
            </a:pPr>
            <a:r>
              <a:rPr lang="en-US" sz="2800" dirty="0" smtClean="0"/>
              <a:t>_</a:t>
            </a:r>
            <a:r>
              <a:rPr lang="en-US" sz="2800" u="sng" dirty="0" smtClean="0"/>
              <a:t>5</a:t>
            </a:r>
            <a:r>
              <a:rPr lang="en-US" sz="2800" dirty="0" smtClean="0"/>
              <a:t>_ Change the wording (see 7 strategies) </a:t>
            </a:r>
          </a:p>
          <a:p>
            <a:pPr marL="0" indent="0">
              <a:buNone/>
            </a:pPr>
            <a:r>
              <a:rPr lang="en-US" sz="2800" dirty="0" smtClean="0"/>
              <a:t>_</a:t>
            </a:r>
            <a:r>
              <a:rPr lang="en-US" sz="2800" u="sng" dirty="0" smtClean="0"/>
              <a:t>2</a:t>
            </a:r>
            <a:r>
              <a:rPr lang="en-US" sz="2800" dirty="0" smtClean="0"/>
              <a:t>_ Cross out unnecessary info/details</a:t>
            </a:r>
          </a:p>
          <a:p>
            <a:pPr marL="0" indent="0">
              <a:buNone/>
            </a:pPr>
            <a:r>
              <a:rPr lang="en-US" sz="2800" dirty="0" smtClean="0"/>
              <a:t>_</a:t>
            </a:r>
            <a:r>
              <a:rPr lang="en-US" sz="2800" u="sng" dirty="0" smtClean="0"/>
              <a:t>3</a:t>
            </a:r>
            <a:r>
              <a:rPr lang="en-US" sz="2800" dirty="0" smtClean="0"/>
              <a:t>_ Circle the key words/ specific vocabulary for topic</a:t>
            </a:r>
          </a:p>
          <a:p>
            <a:pPr marL="0" indent="0">
              <a:buNone/>
            </a:pPr>
            <a:endParaRPr lang="en-US" dirty="0" smtClean="0"/>
          </a:p>
          <a:p>
            <a:endParaRPr lang="ru-RU"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42</a:t>
            </a:fld>
            <a:endParaRPr lang="en-US"/>
          </a:p>
        </p:txBody>
      </p:sp>
    </p:spTree>
    <p:extLst>
      <p:ext uri="{BB962C8B-B14F-4D97-AF65-F5344CB8AC3E}">
        <p14:creationId xmlns:p14="http://schemas.microsoft.com/office/powerpoint/2010/main" val="371534742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06090"/>
          </a:xfrm>
        </p:spPr>
        <p:txBody>
          <a:bodyPr/>
          <a:lstStyle/>
          <a:p>
            <a:r>
              <a:rPr lang="en-US" sz="2000" dirty="0" smtClean="0"/>
              <a:t>Possible </a:t>
            </a:r>
            <a:r>
              <a:rPr lang="en-US" sz="2000" dirty="0"/>
              <a:t>T</a:t>
            </a:r>
            <a:r>
              <a:rPr lang="en-US" sz="2000" dirty="0" smtClean="0"/>
              <a:t>hought Groups</a:t>
            </a:r>
            <a:endParaRPr lang="en-US" sz="1200" dirty="0"/>
          </a:p>
        </p:txBody>
      </p:sp>
      <p:sp>
        <p:nvSpPr>
          <p:cNvPr id="3" name="Content Placeholder 2"/>
          <p:cNvSpPr>
            <a:spLocks noGrp="1"/>
          </p:cNvSpPr>
          <p:nvPr>
            <p:ph idx="1"/>
          </p:nvPr>
        </p:nvSpPr>
        <p:spPr>
          <a:xfrm>
            <a:off x="457200" y="908720"/>
            <a:ext cx="7620000" cy="5328592"/>
          </a:xfrm>
        </p:spPr>
        <p:txBody>
          <a:bodyPr>
            <a:normAutofit fontScale="92500" lnSpcReduction="10000"/>
          </a:bodyPr>
          <a:lstStyle/>
          <a:p>
            <a:r>
              <a:rPr lang="en-US" dirty="0" smtClean="0"/>
              <a:t>The </a:t>
            </a:r>
            <a:r>
              <a:rPr lang="en-US" dirty="0"/>
              <a:t>group hopes to cultivate the </a:t>
            </a:r>
            <a:r>
              <a:rPr lang="en-US" dirty="0" err="1" smtClean="0"/>
              <a:t>Aport</a:t>
            </a:r>
            <a:r>
              <a:rPr lang="en-US" dirty="0"/>
              <a:t> apple /which once grew abundantly in the foothills of the Trans-Ili </a:t>
            </a:r>
            <a:r>
              <a:rPr lang="en-US" dirty="0" err="1"/>
              <a:t>Alatau</a:t>
            </a:r>
            <a:r>
              <a:rPr lang="en-US" dirty="0"/>
              <a:t> mountain range /on a patch of land that was home to an orchard / in the 1940s. </a:t>
            </a:r>
            <a:r>
              <a:rPr lang="en-US" dirty="0" smtClean="0"/>
              <a:t>/ The </a:t>
            </a:r>
            <a:r>
              <a:rPr lang="en-US" dirty="0"/>
              <a:t>fortunes of the </a:t>
            </a:r>
            <a:r>
              <a:rPr lang="en-US" dirty="0" err="1"/>
              <a:t>Aport</a:t>
            </a:r>
            <a:r>
              <a:rPr lang="en-US" dirty="0"/>
              <a:t> have suffered / </a:t>
            </a:r>
            <a:r>
              <a:rPr lang="en-US" dirty="0" smtClean="0"/>
              <a:t>from encroaching development /</a:t>
            </a:r>
            <a:r>
              <a:rPr lang="en-US" dirty="0"/>
              <a:t> as Almaty has expanded its borders into the surrounding countryside/ in recent decades / destroying swaths of both cultivated and wild orchards.</a:t>
            </a:r>
          </a:p>
          <a:p>
            <a:r>
              <a:rPr lang="en-US" dirty="0"/>
              <a:t>This move represents a homecoming / as apples are believed to have </a:t>
            </a:r>
            <a:r>
              <a:rPr lang="en-US" dirty="0" smtClean="0"/>
              <a:t>originated from </a:t>
            </a:r>
            <a:r>
              <a:rPr lang="en-US" dirty="0"/>
              <a:t>these forests / in the Trans-Ili </a:t>
            </a:r>
            <a:r>
              <a:rPr lang="en-US" dirty="0" err="1"/>
              <a:t>Alatau’s</a:t>
            </a:r>
            <a:r>
              <a:rPr lang="en-US" dirty="0"/>
              <a:t> foothills. </a:t>
            </a:r>
            <a:r>
              <a:rPr lang="en-US" dirty="0"/>
              <a:t>/Almaty’s name is derived from the Kazakh for apple / alma/ and it translates as “place of apples</a:t>
            </a:r>
            <a:r>
              <a:rPr lang="en-US" dirty="0" smtClean="0"/>
              <a:t>.”/ </a:t>
            </a:r>
            <a:r>
              <a:rPr lang="en-US" dirty="0"/>
              <a:t>The </a:t>
            </a:r>
            <a:r>
              <a:rPr lang="en-US" dirty="0" err="1"/>
              <a:t>Aport</a:t>
            </a:r>
            <a:r>
              <a:rPr lang="en-US" dirty="0"/>
              <a:t> /which has become a symbol of the city /is a large/ red species of apple /that can grow up to one kilogram in weight.</a:t>
            </a:r>
          </a:p>
          <a:p>
            <a:r>
              <a:rPr lang="en-US" dirty="0"/>
              <a:t>Apple World is not the only company /interested in reviving Almaty’s </a:t>
            </a:r>
            <a:r>
              <a:rPr lang="en-US" dirty="0" err="1"/>
              <a:t>Aport</a:t>
            </a:r>
            <a:r>
              <a:rPr lang="en-US" dirty="0"/>
              <a:t> heritage./ Two young businessmen from the city / Andrey Kim and </a:t>
            </a:r>
            <a:r>
              <a:rPr lang="en-US" dirty="0" err="1"/>
              <a:t>Timur</a:t>
            </a:r>
            <a:r>
              <a:rPr lang="en-US" dirty="0"/>
              <a:t> </a:t>
            </a:r>
            <a:r>
              <a:rPr lang="en-US" dirty="0" err="1"/>
              <a:t>Takabayev</a:t>
            </a:r>
            <a:r>
              <a:rPr lang="en-US" dirty="0"/>
              <a:t> / have been putting in work/ in their spare time /to bring an Almaty orchard </a:t>
            </a:r>
            <a:r>
              <a:rPr lang="en-US" dirty="0" smtClean="0"/>
              <a:t>back to life. </a:t>
            </a:r>
          </a:p>
        </p:txBody>
      </p:sp>
      <p:sp>
        <p:nvSpPr>
          <p:cNvPr id="4" name="Slide Number Placeholder 3"/>
          <p:cNvSpPr>
            <a:spLocks noGrp="1"/>
          </p:cNvSpPr>
          <p:nvPr>
            <p:ph type="sldNum" sz="quarter" idx="12"/>
          </p:nvPr>
        </p:nvSpPr>
        <p:spPr/>
        <p:txBody>
          <a:bodyPr/>
          <a:lstStyle/>
          <a:p>
            <a:fld id="{3FEBF227-96DE-43F6-8BB4-541A9608B3E3}" type="slidenum">
              <a:rPr lang="en-US" smtClean="0"/>
              <a:pPr/>
              <a:t>43</a:t>
            </a:fld>
            <a:endParaRPr lang="en-US"/>
          </a:p>
        </p:txBody>
      </p:sp>
    </p:spTree>
    <p:extLst>
      <p:ext uri="{BB962C8B-B14F-4D97-AF65-F5344CB8AC3E}">
        <p14:creationId xmlns:p14="http://schemas.microsoft.com/office/powerpoint/2010/main" val="12470118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06090"/>
          </a:xfrm>
        </p:spPr>
        <p:txBody>
          <a:bodyPr/>
          <a:lstStyle/>
          <a:p>
            <a:r>
              <a:rPr lang="en-US" sz="1800" dirty="0" smtClean="0"/>
              <a:t>Other Ideas to keep if summarizing   - but we still need to paraphrase these phrases</a:t>
            </a:r>
            <a:endParaRPr lang="en-US" sz="1800" dirty="0"/>
          </a:p>
        </p:txBody>
      </p:sp>
      <p:sp>
        <p:nvSpPr>
          <p:cNvPr id="3" name="Content Placeholder 2"/>
          <p:cNvSpPr>
            <a:spLocks noGrp="1"/>
          </p:cNvSpPr>
          <p:nvPr>
            <p:ph idx="1"/>
          </p:nvPr>
        </p:nvSpPr>
        <p:spPr>
          <a:xfrm>
            <a:off x="457200" y="908720"/>
            <a:ext cx="7620000" cy="5328592"/>
          </a:xfrm>
        </p:spPr>
        <p:txBody>
          <a:bodyPr>
            <a:normAutofit/>
          </a:bodyPr>
          <a:lstStyle/>
          <a:p>
            <a:r>
              <a:rPr lang="en-US" dirty="0" smtClean="0"/>
              <a:t>cultivate </a:t>
            </a:r>
            <a:r>
              <a:rPr lang="en-US" dirty="0"/>
              <a:t>the </a:t>
            </a:r>
            <a:r>
              <a:rPr lang="en-US" dirty="0" err="1" smtClean="0"/>
              <a:t>Aport</a:t>
            </a:r>
            <a:r>
              <a:rPr lang="en-US" dirty="0" smtClean="0"/>
              <a:t> apple </a:t>
            </a:r>
          </a:p>
          <a:p>
            <a:r>
              <a:rPr lang="en-US" dirty="0" smtClean="0"/>
              <a:t>which </a:t>
            </a:r>
            <a:r>
              <a:rPr lang="en-US" dirty="0"/>
              <a:t>once grew abundantly </a:t>
            </a:r>
            <a:r>
              <a:rPr lang="en-US" dirty="0" smtClean="0"/>
              <a:t>   … in </a:t>
            </a:r>
            <a:r>
              <a:rPr lang="en-US" dirty="0"/>
              <a:t>the 1940s. </a:t>
            </a:r>
            <a:endParaRPr lang="en-US" dirty="0" smtClean="0"/>
          </a:p>
          <a:p>
            <a:r>
              <a:rPr lang="en-US" dirty="0" smtClean="0"/>
              <a:t>destroying </a:t>
            </a:r>
            <a:r>
              <a:rPr lang="en-US" dirty="0"/>
              <a:t>swaths of both cultivated and wild orchards.</a:t>
            </a:r>
          </a:p>
          <a:p>
            <a:r>
              <a:rPr lang="en-US" dirty="0" smtClean="0"/>
              <a:t>as </a:t>
            </a:r>
            <a:r>
              <a:rPr lang="en-US" dirty="0"/>
              <a:t>apples are believed to have </a:t>
            </a:r>
            <a:r>
              <a:rPr lang="en-US" dirty="0" smtClean="0"/>
              <a:t>originated  / </a:t>
            </a:r>
            <a:r>
              <a:rPr lang="en-US" dirty="0"/>
              <a:t>in the Trans-Ili </a:t>
            </a:r>
            <a:r>
              <a:rPr lang="en-US" dirty="0" err="1"/>
              <a:t>Alatau’s</a:t>
            </a:r>
            <a:r>
              <a:rPr lang="en-US" dirty="0"/>
              <a:t> foothills. </a:t>
            </a:r>
            <a:endParaRPr lang="en-US" dirty="0" smtClean="0"/>
          </a:p>
          <a:p>
            <a:r>
              <a:rPr lang="en-US" dirty="0" smtClean="0"/>
              <a:t>Almaty’s </a:t>
            </a:r>
            <a:r>
              <a:rPr lang="en-US" dirty="0"/>
              <a:t>name is derived from the Kazakh for apple / alma/ and it translates as “place of </a:t>
            </a:r>
            <a:r>
              <a:rPr lang="en-US" dirty="0" smtClean="0"/>
              <a:t>apples”</a:t>
            </a:r>
          </a:p>
          <a:p>
            <a:r>
              <a:rPr lang="en-US" dirty="0" smtClean="0"/>
              <a:t>can </a:t>
            </a:r>
            <a:r>
              <a:rPr lang="en-US" dirty="0"/>
              <a:t>grow up to one kilogram in weight.</a:t>
            </a:r>
          </a:p>
          <a:p>
            <a:r>
              <a:rPr lang="en-US" dirty="0"/>
              <a:t>Apple World is not the only company </a:t>
            </a:r>
            <a:endParaRPr lang="en-US" dirty="0" smtClean="0"/>
          </a:p>
          <a:p>
            <a:r>
              <a:rPr lang="en-US" dirty="0" smtClean="0"/>
              <a:t>Two </a:t>
            </a:r>
            <a:r>
              <a:rPr lang="en-US" dirty="0"/>
              <a:t>young businessmen from the city / Andrey Kim and </a:t>
            </a:r>
            <a:r>
              <a:rPr lang="en-US" dirty="0" err="1"/>
              <a:t>Timur</a:t>
            </a:r>
            <a:r>
              <a:rPr lang="en-US" dirty="0"/>
              <a:t> </a:t>
            </a:r>
            <a:r>
              <a:rPr lang="en-US" dirty="0" err="1"/>
              <a:t>Takabayev</a:t>
            </a:r>
            <a:r>
              <a:rPr lang="en-US" dirty="0"/>
              <a:t> / have been putting in </a:t>
            </a:r>
            <a:r>
              <a:rPr lang="en-US" dirty="0" smtClean="0"/>
              <a:t>work to </a:t>
            </a:r>
            <a:r>
              <a:rPr lang="en-US" dirty="0"/>
              <a:t>bring an Almaty </a:t>
            </a:r>
            <a:r>
              <a:rPr lang="en-US" dirty="0" smtClean="0"/>
              <a:t>orchard back to life.</a:t>
            </a: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44</a:t>
            </a:fld>
            <a:endParaRPr lang="en-US"/>
          </a:p>
        </p:txBody>
      </p:sp>
    </p:spTree>
    <p:extLst>
      <p:ext uri="{BB962C8B-B14F-4D97-AF65-F5344CB8AC3E}">
        <p14:creationId xmlns:p14="http://schemas.microsoft.com/office/powerpoint/2010/main" val="18054845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562074"/>
          </a:xfrm>
        </p:spPr>
        <p:txBody>
          <a:bodyPr/>
          <a:lstStyle/>
          <a:p>
            <a:r>
              <a:rPr lang="en-US" sz="2000" b="1" dirty="0" smtClean="0"/>
              <a:t>Part A  &amp; B </a:t>
            </a:r>
            <a:r>
              <a:rPr lang="en-US" sz="2000" dirty="0" smtClean="0"/>
              <a:t>suggested answers                          </a:t>
            </a:r>
            <a:r>
              <a:rPr lang="en-US" sz="2000" b="1" dirty="0" smtClean="0"/>
              <a:t>Re</a:t>
            </a:r>
            <a:r>
              <a:rPr lang="en-US" sz="2000" b="1" dirty="0"/>
              <a:t>: </a:t>
            </a:r>
            <a:r>
              <a:rPr lang="en-US" sz="2000" b="1" dirty="0" err="1"/>
              <a:t>Diyaz</a:t>
            </a:r>
            <a:r>
              <a:rPr lang="en-US" sz="2000" b="1" dirty="0"/>
              <a:t> </a:t>
            </a:r>
            <a:r>
              <a:rPr lang="en-US" sz="2000" b="1" dirty="0" err="1"/>
              <a:t>Mussalimov</a:t>
            </a:r>
            <a:r>
              <a:rPr lang="en-US" sz="2000" b="1" dirty="0"/>
              <a:t> </a:t>
            </a:r>
            <a:br>
              <a:rPr lang="en-US" sz="2000" b="1" dirty="0"/>
            </a:br>
            <a:endParaRPr lang="ru-RU" sz="2000" dirty="0"/>
          </a:p>
        </p:txBody>
      </p:sp>
      <p:sp>
        <p:nvSpPr>
          <p:cNvPr id="3" name="Content Placeholder 2"/>
          <p:cNvSpPr>
            <a:spLocks noGrp="1"/>
          </p:cNvSpPr>
          <p:nvPr>
            <p:ph idx="1"/>
          </p:nvPr>
        </p:nvSpPr>
        <p:spPr>
          <a:xfrm>
            <a:off x="539552" y="908720"/>
            <a:ext cx="7620000" cy="5832648"/>
          </a:xfrm>
        </p:spPr>
        <p:txBody>
          <a:bodyPr>
            <a:normAutofit/>
          </a:bodyPr>
          <a:lstStyle/>
          <a:p>
            <a:pPr indent="-342900">
              <a:buAutoNum type="alphaUcPeriod"/>
            </a:pPr>
            <a:r>
              <a:rPr lang="en-US" sz="1400" b="1" dirty="0" smtClean="0">
                <a:solidFill>
                  <a:schemeClr val="tx2"/>
                </a:solidFill>
              </a:rPr>
              <a:t>Identifying Paraphrasing Strategies</a:t>
            </a:r>
          </a:p>
          <a:p>
            <a:pPr marL="0" indent="0">
              <a:buNone/>
            </a:pPr>
            <a:r>
              <a:rPr lang="en-US" sz="1400" b="1" dirty="0" smtClean="0">
                <a:solidFill>
                  <a:schemeClr val="tx2"/>
                </a:solidFill>
              </a:rPr>
              <a:t>EXAMPLE</a:t>
            </a:r>
            <a:endParaRPr lang="en-US" sz="1100" b="1" dirty="0"/>
          </a:p>
          <a:p>
            <a:pPr marL="514350" indent="-514350">
              <a:buAutoNum type="arabicPeriod"/>
            </a:pPr>
            <a:r>
              <a:rPr lang="en-US" sz="1100" b="1" dirty="0" smtClean="0"/>
              <a:t>Changed tense</a:t>
            </a:r>
            <a:r>
              <a:rPr lang="en-US" sz="1100" dirty="0" smtClean="0"/>
              <a:t>: present </a:t>
            </a:r>
            <a:r>
              <a:rPr lang="en-US" sz="1100" dirty="0" smtClean="0">
                <a:sym typeface="Wingdings" panose="05000000000000000000" pitchFamily="2" charset="2"/>
              </a:rPr>
              <a:t> present continuous</a:t>
            </a:r>
          </a:p>
          <a:p>
            <a:pPr marL="0" indent="0">
              <a:buNone/>
            </a:pPr>
            <a:r>
              <a:rPr lang="en-US" sz="1100" b="1" dirty="0" smtClean="0">
                <a:sym typeface="Wingdings" panose="05000000000000000000" pitchFamily="2" charset="2"/>
              </a:rPr>
              <a:t>Changed order of ideas</a:t>
            </a:r>
            <a:r>
              <a:rPr lang="en-US" sz="1100" dirty="0" smtClean="0">
                <a:sym typeface="Wingdings" panose="05000000000000000000" pitchFamily="2" charset="2"/>
              </a:rPr>
              <a:t>: put them in list</a:t>
            </a:r>
          </a:p>
          <a:p>
            <a:pPr marL="0" indent="0">
              <a:buNone/>
            </a:pPr>
            <a:r>
              <a:rPr lang="en-US" sz="1100" b="1" dirty="0" smtClean="0">
                <a:sym typeface="Wingdings" panose="05000000000000000000" pitchFamily="2" charset="2"/>
              </a:rPr>
              <a:t>Synonyms: </a:t>
            </a:r>
            <a:r>
              <a:rPr lang="en-US" sz="1100" dirty="0" smtClean="0">
                <a:sym typeface="Wingdings" panose="05000000000000000000" pitchFamily="2" charset="2"/>
              </a:rPr>
              <a:t>creates  composes</a:t>
            </a:r>
          </a:p>
          <a:p>
            <a:pPr marL="0" indent="0">
              <a:buNone/>
            </a:pPr>
            <a:r>
              <a:rPr lang="en-US" sz="1100" dirty="0" smtClean="0">
                <a:sym typeface="Wingdings" panose="05000000000000000000" pitchFamily="2" charset="2"/>
              </a:rPr>
              <a:t>	Participates in  works on</a:t>
            </a:r>
          </a:p>
          <a:p>
            <a:pPr marL="0" indent="0">
              <a:buNone/>
            </a:pPr>
            <a:r>
              <a:rPr lang="en-US" sz="1100" dirty="0" smtClean="0">
                <a:sym typeface="Wingdings" panose="05000000000000000000" pitchFamily="2" charset="2"/>
              </a:rPr>
              <a:t>	High level event  important events</a:t>
            </a:r>
            <a:endParaRPr lang="en-US" sz="1100" dirty="0">
              <a:sym typeface="Wingdings" panose="05000000000000000000" pitchFamily="2" charset="2"/>
            </a:endParaRPr>
          </a:p>
          <a:p>
            <a:pPr marL="0" indent="0">
              <a:buNone/>
            </a:pPr>
            <a:r>
              <a:rPr lang="en-US" sz="1100" b="1" dirty="0" smtClean="0">
                <a:sym typeface="Wingdings" panose="05000000000000000000" pitchFamily="2" charset="2"/>
              </a:rPr>
              <a:t>Missed: </a:t>
            </a:r>
            <a:r>
              <a:rPr lang="en-US" sz="1100" dirty="0" smtClean="0">
                <a:sym typeface="Wingdings" panose="05000000000000000000" pitchFamily="2" charset="2"/>
              </a:rPr>
              <a:t>“represents KZ” – implied?</a:t>
            </a:r>
          </a:p>
          <a:p>
            <a:pPr marL="0" indent="0">
              <a:buNone/>
            </a:pPr>
            <a:endParaRPr lang="en-US" sz="1100" dirty="0">
              <a:sym typeface="Wingdings" panose="05000000000000000000" pitchFamily="2" charset="2"/>
            </a:endParaRPr>
          </a:p>
          <a:p>
            <a:pPr marL="0" indent="0">
              <a:buNone/>
            </a:pPr>
            <a:r>
              <a:rPr lang="en-US" sz="1100" dirty="0" smtClean="0">
                <a:sym typeface="Wingdings" panose="05000000000000000000" pitchFamily="2" charset="2"/>
              </a:rPr>
              <a:t> </a:t>
            </a:r>
            <a:r>
              <a:rPr lang="en-US" sz="1100" dirty="0"/>
              <a:t>2</a:t>
            </a:r>
            <a:r>
              <a:rPr lang="en-US" sz="1100" b="1" dirty="0"/>
              <a:t>. Added connecting word: </a:t>
            </a:r>
            <a:r>
              <a:rPr lang="en-US" sz="1100" dirty="0"/>
              <a:t>for example</a:t>
            </a:r>
          </a:p>
          <a:p>
            <a:pPr marL="0" indent="0">
              <a:buNone/>
            </a:pPr>
            <a:r>
              <a:rPr lang="en-US" sz="1100" b="1" dirty="0"/>
              <a:t>Used pronoun: </a:t>
            </a:r>
            <a:r>
              <a:rPr lang="en-US" sz="1100" dirty="0"/>
              <a:t>he </a:t>
            </a:r>
          </a:p>
          <a:p>
            <a:pPr marL="0" indent="0">
              <a:buNone/>
            </a:pPr>
            <a:r>
              <a:rPr lang="en-US" sz="1100" b="1" dirty="0"/>
              <a:t>Changed verb tense</a:t>
            </a:r>
            <a:r>
              <a:rPr lang="en-US" sz="1100" dirty="0"/>
              <a:t>: past </a:t>
            </a:r>
            <a:r>
              <a:rPr lang="en-US" sz="1100" dirty="0">
                <a:sym typeface="Wingdings" panose="05000000000000000000" pitchFamily="2" charset="2"/>
              </a:rPr>
              <a:t>present perfect</a:t>
            </a:r>
          </a:p>
          <a:p>
            <a:pPr marL="0" indent="0">
              <a:buNone/>
            </a:pPr>
            <a:r>
              <a:rPr lang="en-US" sz="1100" b="1" dirty="0">
                <a:sym typeface="Wingdings" panose="05000000000000000000" pitchFamily="2" charset="2"/>
              </a:rPr>
              <a:t>Word form: </a:t>
            </a:r>
            <a:r>
              <a:rPr lang="en-US" sz="1100" dirty="0">
                <a:sym typeface="Wingdings" panose="05000000000000000000" pitchFamily="2" charset="2"/>
              </a:rPr>
              <a:t>to represent  a representative</a:t>
            </a:r>
          </a:p>
          <a:p>
            <a:pPr marL="0" indent="0">
              <a:buNone/>
            </a:pPr>
            <a:r>
              <a:rPr lang="en-US" sz="1100" b="1" dirty="0">
                <a:sym typeface="Wingdings" panose="05000000000000000000" pitchFamily="2" charset="2"/>
              </a:rPr>
              <a:t>Deleted details</a:t>
            </a:r>
            <a:r>
              <a:rPr lang="en-US" sz="1100" dirty="0">
                <a:sym typeface="Wingdings" panose="05000000000000000000" pitchFamily="2" charset="2"/>
              </a:rPr>
              <a:t>: </a:t>
            </a:r>
          </a:p>
          <a:p>
            <a:r>
              <a:rPr lang="en-US" sz="1100" dirty="0">
                <a:sym typeface="Wingdings" panose="05000000000000000000" pitchFamily="2" charset="2"/>
              </a:rPr>
              <a:t>Cross out the details on the original sentence on your </a:t>
            </a:r>
            <a:r>
              <a:rPr lang="en-US" sz="1100" dirty="0" smtClean="0">
                <a:sym typeface="Wingdings" panose="05000000000000000000" pitchFamily="2" charset="2"/>
              </a:rPr>
              <a:t>handout</a:t>
            </a:r>
          </a:p>
          <a:p>
            <a:endParaRPr lang="en-US" sz="1100" dirty="0">
              <a:sym typeface="Wingdings" panose="05000000000000000000" pitchFamily="2" charset="2"/>
            </a:endParaRPr>
          </a:p>
          <a:p>
            <a:pPr marL="0" indent="0">
              <a:buNone/>
            </a:pPr>
            <a:r>
              <a:rPr lang="en-US" sz="1100" dirty="0"/>
              <a:t>3. </a:t>
            </a:r>
            <a:r>
              <a:rPr lang="en-US" sz="1100" b="1" dirty="0"/>
              <a:t>Changed form of dates/ numbers:</a:t>
            </a:r>
          </a:p>
          <a:p>
            <a:r>
              <a:rPr lang="en-US" sz="1100" dirty="0"/>
              <a:t>in 1991 </a:t>
            </a:r>
            <a:r>
              <a:rPr lang="en-US" sz="1100" dirty="0">
                <a:sym typeface="Wingdings" panose="05000000000000000000" pitchFamily="2" charset="2"/>
              </a:rPr>
              <a:t> 25 years ago</a:t>
            </a:r>
          </a:p>
          <a:p>
            <a:r>
              <a:rPr lang="en-US" sz="1100" dirty="0">
                <a:sym typeface="Wingdings" panose="05000000000000000000" pitchFamily="2" charset="2"/>
              </a:rPr>
              <a:t>About 4 years old  21  years ago</a:t>
            </a:r>
          </a:p>
          <a:p>
            <a:r>
              <a:rPr lang="en-US" sz="1100" dirty="0">
                <a:sym typeface="Wingdings" panose="05000000000000000000" pitchFamily="2" charset="2"/>
              </a:rPr>
              <a:t>When he was 10  At 10 years of age</a:t>
            </a:r>
          </a:p>
          <a:p>
            <a:pPr marL="0" indent="0">
              <a:buNone/>
            </a:pPr>
            <a:r>
              <a:rPr lang="en-US" sz="1100" b="1" dirty="0">
                <a:sym typeface="Wingdings" panose="05000000000000000000" pitchFamily="2" charset="2"/>
              </a:rPr>
              <a:t>Use pronoun</a:t>
            </a:r>
            <a:r>
              <a:rPr lang="en-US" sz="1100" dirty="0">
                <a:sym typeface="Wingdings" panose="05000000000000000000" pitchFamily="2" charset="2"/>
              </a:rPr>
              <a:t>: </a:t>
            </a:r>
            <a:r>
              <a:rPr lang="en-US" sz="1100" dirty="0" err="1">
                <a:sym typeface="Wingdings" panose="05000000000000000000" pitchFamily="2" charset="2"/>
              </a:rPr>
              <a:t>Mussalimov</a:t>
            </a:r>
            <a:r>
              <a:rPr lang="en-US" sz="1100" dirty="0">
                <a:sym typeface="Wingdings" panose="05000000000000000000" pitchFamily="2" charset="2"/>
              </a:rPr>
              <a:t>  he</a:t>
            </a:r>
          </a:p>
          <a:p>
            <a:pPr marL="0" indent="0">
              <a:buNone/>
            </a:pPr>
            <a:r>
              <a:rPr lang="en-US" sz="1100" b="1" dirty="0">
                <a:sym typeface="Wingdings" panose="05000000000000000000" pitchFamily="2" charset="2"/>
              </a:rPr>
              <a:t>Changed word forms:</a:t>
            </a:r>
          </a:p>
          <a:p>
            <a:r>
              <a:rPr lang="en-US" sz="1100" dirty="0">
                <a:sym typeface="Wingdings" panose="05000000000000000000" pitchFamily="2" charset="2"/>
              </a:rPr>
              <a:t>Europe and Asia</a:t>
            </a:r>
            <a:r>
              <a:rPr lang="en-US" sz="1050" dirty="0">
                <a:sym typeface="Wingdings" panose="05000000000000000000" pitchFamily="2" charset="2"/>
              </a:rPr>
              <a:t> </a:t>
            </a:r>
            <a:r>
              <a:rPr lang="en-US" sz="1100" dirty="0">
                <a:sym typeface="Wingdings" panose="05000000000000000000" pitchFamily="2" charset="2"/>
              </a:rPr>
              <a:t>(n)  European and Asian (</a:t>
            </a:r>
            <a:r>
              <a:rPr lang="en-US" sz="1100" dirty="0" err="1">
                <a:sym typeface="Wingdings" panose="05000000000000000000" pitchFamily="2" charset="2"/>
              </a:rPr>
              <a:t>adj</a:t>
            </a:r>
            <a:r>
              <a:rPr lang="en-US" sz="1100" dirty="0">
                <a:sym typeface="Wingdings" panose="05000000000000000000" pitchFamily="2" charset="2"/>
              </a:rPr>
              <a:t>)</a:t>
            </a:r>
          </a:p>
          <a:p>
            <a:pPr marL="0" indent="0">
              <a:buNone/>
            </a:pPr>
            <a:r>
              <a:rPr lang="en-US" sz="1100" b="1" dirty="0"/>
              <a:t>Combined ideas with a dependent clause:</a:t>
            </a:r>
          </a:p>
          <a:p>
            <a:r>
              <a:rPr lang="en-US" sz="1100" dirty="0"/>
              <a:t>Later he won … started … </a:t>
            </a:r>
            <a:r>
              <a:rPr lang="en-US" sz="1100" dirty="0">
                <a:sym typeface="Wingdings" panose="05000000000000000000" pitchFamily="2" charset="2"/>
              </a:rPr>
              <a:t> </a:t>
            </a:r>
            <a:r>
              <a:rPr lang="en-US" sz="1100" dirty="0"/>
              <a:t>After he won …</a:t>
            </a:r>
            <a:endParaRPr lang="ru-RU" sz="1100" dirty="0"/>
          </a:p>
          <a:p>
            <a:pPr marL="114300" indent="0">
              <a:buNone/>
            </a:pPr>
            <a:endParaRPr lang="ru-RU" sz="1100" dirty="0"/>
          </a:p>
          <a:p>
            <a:pPr marL="0" indent="0">
              <a:buNone/>
            </a:pPr>
            <a:endParaRPr lang="en-US" sz="1100" dirty="0" smtClean="0">
              <a:sym typeface="Wingdings" panose="05000000000000000000" pitchFamily="2" charset="2"/>
            </a:endParaRPr>
          </a:p>
          <a:p>
            <a:pPr marL="0" indent="0">
              <a:buNone/>
            </a:pPr>
            <a:endParaRPr lang="ru-RU" sz="11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45</a:t>
            </a:fld>
            <a:endParaRPr lang="en-US"/>
          </a:p>
        </p:txBody>
      </p:sp>
    </p:spTree>
    <p:extLst>
      <p:ext uri="{BB962C8B-B14F-4D97-AF65-F5344CB8AC3E}">
        <p14:creationId xmlns:p14="http://schemas.microsoft.com/office/powerpoint/2010/main" val="33401729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b="1" dirty="0"/>
              <a:t>Part A  &amp; </a:t>
            </a:r>
            <a:r>
              <a:rPr lang="en-US" sz="1800" b="1" dirty="0" smtClean="0"/>
              <a:t> B </a:t>
            </a:r>
            <a:r>
              <a:rPr lang="en-US" sz="1800" dirty="0"/>
              <a:t>suggested answers                          </a:t>
            </a:r>
            <a:r>
              <a:rPr lang="en-US" sz="1800" b="1" dirty="0"/>
              <a:t>Re: </a:t>
            </a:r>
            <a:r>
              <a:rPr lang="en-US" sz="1800" b="1" dirty="0" err="1"/>
              <a:t>Diyaz</a:t>
            </a:r>
            <a:r>
              <a:rPr lang="en-US" sz="1800" b="1" dirty="0"/>
              <a:t> </a:t>
            </a:r>
            <a:r>
              <a:rPr lang="en-US" sz="1800" b="1" dirty="0" err="1"/>
              <a:t>Mussalimov</a:t>
            </a:r>
            <a:endParaRPr lang="en-US" sz="1800" dirty="0"/>
          </a:p>
        </p:txBody>
      </p:sp>
      <p:sp>
        <p:nvSpPr>
          <p:cNvPr id="3" name="Content Placeholder 2"/>
          <p:cNvSpPr>
            <a:spLocks noGrp="1"/>
          </p:cNvSpPr>
          <p:nvPr>
            <p:ph idx="1"/>
          </p:nvPr>
        </p:nvSpPr>
        <p:spPr>
          <a:xfrm>
            <a:off x="457200" y="1124744"/>
            <a:ext cx="7620000" cy="5276056"/>
          </a:xfrm>
        </p:spPr>
        <p:txBody>
          <a:bodyPr/>
          <a:lstStyle/>
          <a:p>
            <a:pPr marL="0" indent="0">
              <a:buNone/>
            </a:pPr>
            <a:r>
              <a:rPr lang="en-US" sz="1000" b="1" dirty="0"/>
              <a:t>4. Deleted details</a:t>
            </a:r>
          </a:p>
          <a:p>
            <a:r>
              <a:rPr lang="en-US" sz="1000" dirty="0"/>
              <a:t>From an early age, he dreamed of </a:t>
            </a:r>
            <a:endParaRPr lang="en-US" sz="1000" b="1" dirty="0"/>
          </a:p>
          <a:p>
            <a:pPr marL="0" indent="0">
              <a:buNone/>
            </a:pPr>
            <a:r>
              <a:rPr lang="en-US" sz="1000" b="1" dirty="0"/>
              <a:t>Changed connecting words/ point of view</a:t>
            </a:r>
          </a:p>
          <a:p>
            <a:r>
              <a:rPr lang="en-US" sz="1000" dirty="0"/>
              <a:t>So  </a:t>
            </a:r>
            <a:r>
              <a:rPr lang="en-US" sz="1000" dirty="0">
                <a:sym typeface="Wingdings" panose="05000000000000000000" pitchFamily="2" charset="2"/>
              </a:rPr>
              <a:t>  Instead of</a:t>
            </a:r>
          </a:p>
          <a:p>
            <a:pPr marL="0" indent="0">
              <a:buNone/>
            </a:pPr>
            <a:r>
              <a:rPr lang="en-US" sz="1000" b="1" dirty="0">
                <a:sym typeface="Wingdings" panose="05000000000000000000" pitchFamily="2" charset="2"/>
              </a:rPr>
              <a:t>Changed word form:</a:t>
            </a:r>
          </a:p>
          <a:p>
            <a:r>
              <a:rPr lang="en-US" sz="1000" dirty="0">
                <a:sym typeface="Wingdings" panose="05000000000000000000" pitchFamily="2" charset="2"/>
              </a:rPr>
              <a:t>His major (n)  majored in (v)</a:t>
            </a:r>
          </a:p>
          <a:p>
            <a:pPr marL="0" indent="0">
              <a:buNone/>
            </a:pPr>
            <a:r>
              <a:rPr lang="en-US" sz="1000" b="1" dirty="0"/>
              <a:t>Synonyms:</a:t>
            </a:r>
          </a:p>
          <a:p>
            <a:r>
              <a:rPr lang="en-US" sz="1000" dirty="0"/>
              <a:t>Became a student in Almaty </a:t>
            </a:r>
            <a:r>
              <a:rPr lang="en-US" sz="1000" dirty="0">
                <a:sym typeface="Wingdings" panose="05000000000000000000" pitchFamily="2" charset="2"/>
              </a:rPr>
              <a:t>majored </a:t>
            </a:r>
            <a:r>
              <a:rPr lang="en-US" sz="1000" dirty="0" err="1">
                <a:sym typeface="Wingdings" panose="05000000000000000000" pitchFamily="2" charset="2"/>
              </a:rPr>
              <a:t>in..at</a:t>
            </a:r>
            <a:r>
              <a:rPr lang="en-US" sz="1000" dirty="0">
                <a:sym typeface="Wingdings" panose="05000000000000000000" pitchFamily="2" charset="2"/>
              </a:rPr>
              <a:t> an Almaty school</a:t>
            </a:r>
            <a:r>
              <a:rPr lang="en-US" sz="1000" dirty="0" smtClean="0">
                <a:sym typeface="Wingdings" panose="05000000000000000000" pitchFamily="2" charset="2"/>
              </a:rPr>
              <a:t>.</a:t>
            </a:r>
            <a:r>
              <a:rPr lang="en-US" sz="1000" b="1" dirty="0">
                <a:solidFill>
                  <a:schemeClr val="tx2"/>
                </a:solidFill>
              </a:rPr>
              <a:t> </a:t>
            </a:r>
            <a:endParaRPr lang="en-US" sz="1000" b="1" dirty="0" smtClean="0">
              <a:solidFill>
                <a:schemeClr val="tx2"/>
              </a:solidFill>
            </a:endParaRPr>
          </a:p>
          <a:p>
            <a:endParaRPr lang="en-US" sz="1000" b="1" dirty="0">
              <a:solidFill>
                <a:schemeClr val="tx2"/>
              </a:solidFill>
            </a:endParaRPr>
          </a:p>
          <a:p>
            <a:pPr marL="114300" indent="0">
              <a:buNone/>
            </a:pPr>
            <a:r>
              <a:rPr lang="en-US" sz="1000" b="1" dirty="0" smtClean="0">
                <a:solidFill>
                  <a:schemeClr val="tx2"/>
                </a:solidFill>
              </a:rPr>
              <a:t>B. Evaluating   Paraphrases </a:t>
            </a:r>
          </a:p>
          <a:p>
            <a:pPr marL="114300" indent="0">
              <a:buNone/>
            </a:pPr>
            <a:r>
              <a:rPr lang="en-US" sz="1000" b="1" dirty="0" smtClean="0">
                <a:solidFill>
                  <a:schemeClr val="tx2"/>
                </a:solidFill>
              </a:rPr>
              <a:t>EXAMPLE</a:t>
            </a:r>
          </a:p>
          <a:p>
            <a:pPr marL="514350" indent="-514350">
              <a:buAutoNum type="arabicPeriod"/>
            </a:pPr>
            <a:r>
              <a:rPr lang="en-US" sz="1000" b="1" dirty="0"/>
              <a:t>Changed meaning </a:t>
            </a:r>
            <a:r>
              <a:rPr lang="en-US" sz="1000" b="1" dirty="0" smtClean="0"/>
              <a:t>    </a:t>
            </a:r>
            <a:r>
              <a:rPr lang="en-US" sz="1000" dirty="0" smtClean="0"/>
              <a:t>Original </a:t>
            </a:r>
            <a:r>
              <a:rPr lang="en-US" sz="1000" dirty="0"/>
              <a:t>does NOT say he studied WITH the famous graduates</a:t>
            </a:r>
          </a:p>
          <a:p>
            <a:pPr marL="0" indent="0">
              <a:buNone/>
            </a:pPr>
            <a:r>
              <a:rPr lang="en-US" sz="1000" b="1" dirty="0"/>
              <a:t>Missing info: </a:t>
            </a:r>
            <a:r>
              <a:rPr lang="en-US" sz="1000" dirty="0"/>
              <a:t>excellent study &amp; excellent GPA</a:t>
            </a:r>
          </a:p>
          <a:p>
            <a:pPr marL="0" indent="0">
              <a:buNone/>
            </a:pPr>
            <a:r>
              <a:rPr lang="en-US" sz="1000" dirty="0"/>
              <a:t>This is important about his personality</a:t>
            </a:r>
          </a:p>
          <a:p>
            <a:pPr marL="0" indent="0">
              <a:buNone/>
            </a:pPr>
            <a:endParaRPr lang="en-US" sz="1000" b="1" dirty="0"/>
          </a:p>
          <a:p>
            <a:pPr marL="0" indent="0">
              <a:buNone/>
            </a:pPr>
            <a:r>
              <a:rPr lang="en-US" sz="1000" b="1" dirty="0"/>
              <a:t>2. Added </a:t>
            </a:r>
            <a:r>
              <a:rPr lang="en-US" sz="1000" b="1" dirty="0" smtClean="0"/>
              <a:t>information   </a:t>
            </a:r>
            <a:r>
              <a:rPr lang="en-US" sz="1000" dirty="0" smtClean="0"/>
              <a:t>Original </a:t>
            </a:r>
            <a:r>
              <a:rPr lang="en-US" sz="1000" dirty="0"/>
              <a:t>does NOT say he was in the </a:t>
            </a:r>
            <a:r>
              <a:rPr lang="en-US" sz="1000" dirty="0" err="1"/>
              <a:t>Boloshak</a:t>
            </a:r>
            <a:r>
              <a:rPr lang="en-US" sz="1000" dirty="0"/>
              <a:t> program.</a:t>
            </a:r>
          </a:p>
          <a:p>
            <a:pPr marL="0" indent="0">
              <a:buNone/>
            </a:pPr>
            <a:r>
              <a:rPr lang="en-US" sz="1000" b="1" dirty="0"/>
              <a:t>Wrong </a:t>
            </a:r>
            <a:r>
              <a:rPr lang="en-US" sz="1000" b="1" dirty="0" smtClean="0"/>
              <a:t>meaning </a:t>
            </a:r>
            <a:r>
              <a:rPr lang="en-US" sz="1000" dirty="0" smtClean="0"/>
              <a:t>The </a:t>
            </a:r>
            <a:r>
              <a:rPr lang="en-US" sz="1000" dirty="0"/>
              <a:t>US government is not the same as a Barack Obama </a:t>
            </a:r>
            <a:r>
              <a:rPr lang="en-US" sz="1000" dirty="0" smtClean="0"/>
              <a:t>scholarship</a:t>
            </a:r>
          </a:p>
          <a:p>
            <a:pPr marL="0" indent="0">
              <a:buNone/>
            </a:pPr>
            <a:endParaRPr lang="en-US" sz="1000" dirty="0" smtClean="0"/>
          </a:p>
          <a:p>
            <a:pPr marL="514350" indent="-514350">
              <a:buAutoNum type="arabicPeriod" startAt="3"/>
            </a:pPr>
            <a:r>
              <a:rPr lang="en-US" sz="1000" b="1" dirty="0"/>
              <a:t>Incorrect info/ changed meaning</a:t>
            </a:r>
          </a:p>
          <a:p>
            <a:pPr marL="0" indent="0">
              <a:buNone/>
            </a:pPr>
            <a:r>
              <a:rPr lang="en-US" sz="1000" dirty="0"/>
              <a:t>Original does not say WHERE the tours were</a:t>
            </a:r>
          </a:p>
          <a:p>
            <a:pPr marL="0" indent="0">
              <a:buNone/>
            </a:pPr>
            <a:endParaRPr lang="en-US" sz="1000" dirty="0"/>
          </a:p>
          <a:p>
            <a:pPr marL="0" indent="0">
              <a:buNone/>
            </a:pPr>
            <a:r>
              <a:rPr lang="en-US" sz="1000" b="1" dirty="0"/>
              <a:t>4. Incorrect info: </a:t>
            </a:r>
            <a:r>
              <a:rPr lang="en-US" sz="1000" dirty="0"/>
              <a:t>It was 1 competition with singers from 30 states  </a:t>
            </a:r>
          </a:p>
          <a:p>
            <a:pPr marL="0" indent="0">
              <a:buNone/>
            </a:pPr>
            <a:r>
              <a:rPr lang="en-US" sz="1000" dirty="0"/>
              <a:t>NOT 30 competitions</a:t>
            </a:r>
          </a:p>
          <a:p>
            <a:pPr marL="0" indent="0">
              <a:buNone/>
            </a:pPr>
            <a:endParaRPr lang="en-US" sz="1000" dirty="0"/>
          </a:p>
          <a:p>
            <a:pPr marL="0" indent="0">
              <a:buNone/>
            </a:pPr>
            <a:r>
              <a:rPr lang="en-US" sz="1000" b="1" dirty="0"/>
              <a:t>GOOD </a:t>
            </a:r>
            <a:r>
              <a:rPr lang="en-US" sz="1000" dirty="0"/>
              <a:t>– changed direct speech to reported speech and gave the source</a:t>
            </a:r>
          </a:p>
          <a:p>
            <a:pPr marL="0" indent="0">
              <a:buNone/>
            </a:pPr>
            <a:endParaRPr lang="ru-RU" sz="1000" dirty="0"/>
          </a:p>
          <a:p>
            <a:pPr marL="114300" indent="0">
              <a:buNone/>
            </a:pPr>
            <a:endParaRPr lang="en-US" sz="1200"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46</a:t>
            </a:fld>
            <a:endParaRPr lang="en-US"/>
          </a:p>
        </p:txBody>
      </p:sp>
    </p:spTree>
    <p:extLst>
      <p:ext uri="{BB962C8B-B14F-4D97-AF65-F5344CB8AC3E}">
        <p14:creationId xmlns:p14="http://schemas.microsoft.com/office/powerpoint/2010/main" val="17758728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b="1" dirty="0"/>
              <a:t>Part A  &amp;  B </a:t>
            </a:r>
            <a:r>
              <a:rPr lang="en-US" sz="1800" dirty="0"/>
              <a:t>suggested answers                          </a:t>
            </a:r>
            <a:r>
              <a:rPr lang="en-US" sz="1800" b="1" dirty="0"/>
              <a:t>Re: </a:t>
            </a:r>
            <a:r>
              <a:rPr lang="en-US" sz="1800" b="1" dirty="0" err="1"/>
              <a:t>Diyaz</a:t>
            </a:r>
            <a:r>
              <a:rPr lang="en-US" sz="1800" b="1" dirty="0"/>
              <a:t> </a:t>
            </a:r>
            <a:r>
              <a:rPr lang="en-US" sz="1800" b="1" dirty="0" err="1"/>
              <a:t>Mussalimov</a:t>
            </a:r>
            <a:endParaRPr lang="en-US" sz="1800" dirty="0"/>
          </a:p>
        </p:txBody>
      </p:sp>
      <p:sp>
        <p:nvSpPr>
          <p:cNvPr id="3" name="Content Placeholder 2"/>
          <p:cNvSpPr>
            <a:spLocks noGrp="1"/>
          </p:cNvSpPr>
          <p:nvPr>
            <p:ph idx="1"/>
          </p:nvPr>
        </p:nvSpPr>
        <p:spPr/>
        <p:txBody>
          <a:bodyPr/>
          <a:lstStyle/>
          <a:p>
            <a:r>
              <a:rPr lang="en-US" sz="1400" b="1" dirty="0"/>
              <a:t>5</a:t>
            </a:r>
            <a:r>
              <a:rPr lang="en-US" sz="1400" dirty="0"/>
              <a:t>. </a:t>
            </a:r>
            <a:r>
              <a:rPr lang="en-US" sz="1400" b="1" dirty="0"/>
              <a:t>Good paraphrase but incomplete</a:t>
            </a:r>
          </a:p>
          <a:p>
            <a:pPr marL="0" indent="0">
              <a:buNone/>
            </a:pPr>
            <a:r>
              <a:rPr lang="en-US" sz="1400" b="1" dirty="0"/>
              <a:t> Missing info </a:t>
            </a:r>
          </a:p>
          <a:p>
            <a:pPr marL="0" indent="0">
              <a:buNone/>
            </a:pPr>
            <a:r>
              <a:rPr lang="en-US" sz="1400" dirty="0"/>
              <a:t>about other people’s ideas – BUT – perhaps this isn’t important</a:t>
            </a:r>
          </a:p>
          <a:p>
            <a:endParaRPr lang="en-US" sz="1400" b="1" dirty="0"/>
          </a:p>
          <a:p>
            <a:r>
              <a:rPr lang="en-US" sz="1400" b="1" dirty="0"/>
              <a:t>6. Wrong meaning</a:t>
            </a:r>
          </a:p>
          <a:p>
            <a:r>
              <a:rPr lang="en-US" sz="1400" dirty="0"/>
              <a:t>He wants to help to raise awareness about KZ not American culture.</a:t>
            </a:r>
          </a:p>
          <a:p>
            <a:r>
              <a:rPr lang="en-US" sz="1400" b="1" dirty="0"/>
              <a:t>Missing info -  </a:t>
            </a:r>
            <a:r>
              <a:rPr lang="en-US" sz="1400" dirty="0"/>
              <a:t>about being homesick BUT perhaps this isn’t so important</a:t>
            </a:r>
          </a:p>
          <a:p>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47</a:t>
            </a:fld>
            <a:endParaRPr lang="en-US"/>
          </a:p>
        </p:txBody>
      </p:sp>
    </p:spTree>
    <p:extLst>
      <p:ext uri="{BB962C8B-B14F-4D97-AF65-F5344CB8AC3E}">
        <p14:creationId xmlns:p14="http://schemas.microsoft.com/office/powerpoint/2010/main" val="17972788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50106"/>
          </a:xfrm>
        </p:spPr>
        <p:txBody>
          <a:bodyPr/>
          <a:lstStyle/>
          <a:p>
            <a:r>
              <a:rPr lang="en-US" sz="1800" b="1" dirty="0" smtClean="0"/>
              <a:t>IV.  Suggested Answers    Synthesizing sources</a:t>
            </a:r>
            <a:endParaRPr lang="en-US" sz="1800" b="1"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b="1" dirty="0"/>
              <a:t> </a:t>
            </a:r>
            <a:r>
              <a:rPr lang="en-US" dirty="0" smtClean="0"/>
              <a:t>Which </a:t>
            </a:r>
            <a:r>
              <a:rPr lang="en-US" dirty="0"/>
              <a:t>information (sentences) in the newspaper article could support the possible topic sentences?</a:t>
            </a:r>
          </a:p>
          <a:p>
            <a:pPr marL="114300" indent="0">
              <a:buNone/>
            </a:pPr>
            <a:r>
              <a:rPr lang="en-US" dirty="0"/>
              <a:t> </a:t>
            </a:r>
          </a:p>
          <a:p>
            <a:pPr marL="114300" lvl="0" indent="0">
              <a:buNone/>
            </a:pPr>
            <a:r>
              <a:rPr lang="en-US" dirty="0" smtClean="0"/>
              <a:t>a) The </a:t>
            </a:r>
            <a:r>
              <a:rPr lang="en-US" dirty="0"/>
              <a:t>Kazakhstan government hopes Gennady </a:t>
            </a:r>
            <a:r>
              <a:rPr lang="en-US" dirty="0" err="1"/>
              <a:t>Golovkin’s</a:t>
            </a:r>
            <a:r>
              <a:rPr lang="en-US" dirty="0"/>
              <a:t> involvement will prevent the failure of EXPO 2017.</a:t>
            </a:r>
          </a:p>
          <a:p>
            <a:r>
              <a:rPr lang="en-US" b="1" dirty="0"/>
              <a:t>1    2    5     13</a:t>
            </a:r>
            <a:endParaRPr lang="en-US" dirty="0"/>
          </a:p>
          <a:p>
            <a:pPr marL="114300" indent="0">
              <a:buNone/>
            </a:pPr>
            <a:r>
              <a:rPr lang="en-US" b="1" dirty="0"/>
              <a:t> </a:t>
            </a:r>
            <a:endParaRPr lang="en-US" dirty="0"/>
          </a:p>
          <a:p>
            <a:pPr marL="114300" indent="0">
              <a:buNone/>
            </a:pPr>
            <a:r>
              <a:rPr lang="en-US" dirty="0"/>
              <a:t>b) </a:t>
            </a:r>
            <a:r>
              <a:rPr lang="en-US" dirty="0" smtClean="0"/>
              <a:t>A corruption </a:t>
            </a:r>
            <a:r>
              <a:rPr lang="en-US" dirty="0"/>
              <a:t>scandal in Kazakhstan </a:t>
            </a:r>
            <a:r>
              <a:rPr lang="en-US" dirty="0" smtClean="0"/>
              <a:t>has </a:t>
            </a:r>
            <a:r>
              <a:rPr lang="en-US" dirty="0"/>
              <a:t>negatively </a:t>
            </a:r>
            <a:r>
              <a:rPr lang="en-US" dirty="0" smtClean="0"/>
              <a:t>affected </a:t>
            </a:r>
            <a:r>
              <a:rPr lang="en-US" dirty="0"/>
              <a:t>EXPO 2017. </a:t>
            </a:r>
          </a:p>
          <a:p>
            <a:pPr lvl="0"/>
            <a:r>
              <a:rPr lang="en-US" b="1" dirty="0"/>
              <a:t> 6   8</a:t>
            </a:r>
            <a:endParaRPr lang="en-US" dirty="0"/>
          </a:p>
          <a:p>
            <a:pPr marL="114300" indent="0">
              <a:buNone/>
            </a:pPr>
            <a:r>
              <a:rPr lang="en-US" b="1" dirty="0" smtClean="0"/>
              <a:t>Why do these ideas not fit into these topic sentences?</a:t>
            </a:r>
            <a:r>
              <a:rPr lang="en-US" b="1" dirty="0"/>
              <a:t> </a:t>
            </a:r>
            <a:endParaRPr lang="en-US" dirty="0"/>
          </a:p>
          <a:p>
            <a:pPr lvl="0"/>
            <a:r>
              <a:rPr lang="en-US" b="1" dirty="0" smtClean="0"/>
              <a:t>3 </a:t>
            </a:r>
            <a:r>
              <a:rPr lang="en-US" b="1" dirty="0"/>
              <a:t>&amp; 4</a:t>
            </a:r>
            <a:r>
              <a:rPr lang="en-US" dirty="0"/>
              <a:t> </a:t>
            </a:r>
            <a:r>
              <a:rPr lang="en-US" dirty="0" smtClean="0"/>
              <a:t>–</a:t>
            </a:r>
          </a:p>
          <a:p>
            <a:pPr lvl="0"/>
            <a:r>
              <a:rPr lang="en-US" b="1" dirty="0" smtClean="0"/>
              <a:t>7 </a:t>
            </a:r>
            <a:r>
              <a:rPr lang="en-US" dirty="0" smtClean="0"/>
              <a:t>–</a:t>
            </a:r>
          </a:p>
          <a:p>
            <a:pPr lvl="0"/>
            <a:r>
              <a:rPr lang="en-US" b="1" dirty="0" smtClean="0"/>
              <a:t>9 </a:t>
            </a:r>
            <a:r>
              <a:rPr lang="en-US" b="1" dirty="0"/>
              <a:t>&amp; 10  &amp; 11  &amp; </a:t>
            </a:r>
            <a:r>
              <a:rPr lang="en-US" b="1" dirty="0" smtClean="0"/>
              <a:t>12 - </a:t>
            </a: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48</a:t>
            </a:fld>
            <a:endParaRPr lang="en-US"/>
          </a:p>
        </p:txBody>
      </p:sp>
    </p:spTree>
    <p:extLst>
      <p:ext uri="{BB962C8B-B14F-4D97-AF65-F5344CB8AC3E}">
        <p14:creationId xmlns:p14="http://schemas.microsoft.com/office/powerpoint/2010/main" val="417584911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Finding Support – Suggested Answers</a:t>
            </a:r>
            <a:endParaRPr lang="en-US" sz="3200" dirty="0"/>
          </a:p>
        </p:txBody>
      </p:sp>
      <p:sp>
        <p:nvSpPr>
          <p:cNvPr id="3" name="Content Placeholder 2"/>
          <p:cNvSpPr>
            <a:spLocks noGrp="1"/>
          </p:cNvSpPr>
          <p:nvPr>
            <p:ph idx="1"/>
          </p:nvPr>
        </p:nvSpPr>
        <p:spPr/>
        <p:txBody>
          <a:bodyPr>
            <a:normAutofit lnSpcReduction="10000"/>
          </a:bodyPr>
          <a:lstStyle/>
          <a:p>
            <a:pPr marL="114300" indent="0">
              <a:buNone/>
            </a:pPr>
            <a:r>
              <a:rPr lang="en-US" b="1" dirty="0" smtClean="0"/>
              <a:t>Why do these not fit?</a:t>
            </a:r>
            <a:r>
              <a:rPr lang="en-US" b="1" dirty="0"/>
              <a:t> </a:t>
            </a:r>
            <a:endParaRPr lang="en-US" dirty="0"/>
          </a:p>
          <a:p>
            <a:pPr lvl="0"/>
            <a:r>
              <a:rPr lang="en-US" b="1" dirty="0" smtClean="0"/>
              <a:t>3 </a:t>
            </a:r>
            <a:r>
              <a:rPr lang="en-US" b="1" dirty="0"/>
              <a:t>&amp; 4</a:t>
            </a:r>
            <a:r>
              <a:rPr lang="en-US" dirty="0"/>
              <a:t> – details about GGG’s political life are not relevant to EXPO</a:t>
            </a:r>
          </a:p>
          <a:p>
            <a:pPr lvl="0"/>
            <a:r>
              <a:rPr lang="en-US" b="1" dirty="0"/>
              <a:t>7 </a:t>
            </a:r>
            <a:r>
              <a:rPr lang="en-US" dirty="0"/>
              <a:t>– about budget cuts =  not scandal</a:t>
            </a:r>
          </a:p>
          <a:p>
            <a:pPr lvl="0"/>
            <a:r>
              <a:rPr lang="en-US" b="1" dirty="0"/>
              <a:t>9 &amp; 10  &amp; 11  &amp; 12</a:t>
            </a:r>
            <a:r>
              <a:rPr lang="en-US" dirty="0"/>
              <a:t>  = these are about the new team’s performance = not corruption </a:t>
            </a:r>
            <a:r>
              <a:rPr lang="en-US" dirty="0" smtClean="0"/>
              <a:t>issues</a:t>
            </a:r>
          </a:p>
          <a:p>
            <a:pPr lvl="0"/>
            <a:endParaRPr lang="en-US" dirty="0"/>
          </a:p>
          <a:p>
            <a:pPr lvl="0"/>
            <a:r>
              <a:rPr lang="en-US" sz="3600" b="1" dirty="0" smtClean="0">
                <a:solidFill>
                  <a:schemeClr val="accent3">
                    <a:lumMod val="75000"/>
                  </a:schemeClr>
                </a:solidFill>
              </a:rPr>
              <a:t>TASK Write a </a:t>
            </a:r>
            <a:r>
              <a:rPr lang="en-US" sz="3600" b="1" dirty="0">
                <a:solidFill>
                  <a:schemeClr val="accent3">
                    <a:lumMod val="75000"/>
                  </a:schemeClr>
                </a:solidFill>
              </a:rPr>
              <a:t>paragraph </a:t>
            </a:r>
          </a:p>
          <a:p>
            <a:pPr lvl="0"/>
            <a:r>
              <a:rPr lang="en-US" dirty="0" smtClean="0"/>
              <a:t>Choose a topic sentence from above</a:t>
            </a:r>
          </a:p>
          <a:p>
            <a:pPr lvl="0"/>
            <a:r>
              <a:rPr lang="en-US" dirty="0" smtClean="0"/>
              <a:t>Integrate your own ideas and paraphrases from the article by Bartlett.</a:t>
            </a:r>
          </a:p>
          <a:p>
            <a:pPr lvl="0"/>
            <a:r>
              <a:rPr lang="en-US" dirty="0" smtClean="0"/>
              <a:t>Submit your paragraph to your instructor</a:t>
            </a:r>
            <a:endParaRPr lang="en-US" dirty="0"/>
          </a:p>
          <a:p>
            <a:pPr marL="114300" indent="0">
              <a:buNone/>
            </a:pP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49</a:t>
            </a:fld>
            <a:endParaRPr lang="en-US"/>
          </a:p>
        </p:txBody>
      </p:sp>
    </p:spTree>
    <p:extLst>
      <p:ext uri="{BB962C8B-B14F-4D97-AF65-F5344CB8AC3E}">
        <p14:creationId xmlns:p14="http://schemas.microsoft.com/office/powerpoint/2010/main" val="309223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Thought Groups</a:t>
            </a:r>
            <a:endParaRPr lang="ru-RU" b="1" dirty="0"/>
          </a:p>
        </p:txBody>
      </p:sp>
      <p:sp>
        <p:nvSpPr>
          <p:cNvPr id="3" name="Content Placeholder 2"/>
          <p:cNvSpPr>
            <a:spLocks noGrp="1"/>
          </p:cNvSpPr>
          <p:nvPr>
            <p:ph idx="1"/>
          </p:nvPr>
        </p:nvSpPr>
        <p:spPr/>
        <p:txBody>
          <a:bodyPr>
            <a:normAutofit/>
          </a:bodyPr>
          <a:lstStyle/>
          <a:p>
            <a:r>
              <a:rPr lang="en-US" b="1" dirty="0" smtClean="0"/>
              <a:t>Discuss: </a:t>
            </a:r>
            <a:r>
              <a:rPr lang="en-US" sz="3600" b="1" dirty="0" smtClean="0"/>
              <a:t>What are thought groups?</a:t>
            </a:r>
          </a:p>
          <a:p>
            <a:r>
              <a:rPr lang="en-US" b="1" dirty="0" smtClean="0"/>
              <a:t>Task</a:t>
            </a:r>
            <a:r>
              <a:rPr lang="en-US" dirty="0" smtClean="0"/>
              <a:t>: Excerpt “Kazakhstan Apples coming home from Almaty”   (Bartlett  2016)</a:t>
            </a:r>
            <a:endParaRPr lang="en-US" dirty="0"/>
          </a:p>
          <a:p>
            <a:r>
              <a:rPr lang="en-US" b="1" dirty="0" smtClean="0"/>
              <a:t>Read </a:t>
            </a:r>
            <a:r>
              <a:rPr lang="en-US" dirty="0" smtClean="0"/>
              <a:t> the paragraphs and put a slash (/) where you think the thought group ends.</a:t>
            </a:r>
          </a:p>
          <a:p>
            <a:r>
              <a:rPr lang="en-US" dirty="0" smtClean="0"/>
              <a:t>To help you, </a:t>
            </a:r>
            <a:r>
              <a:rPr lang="en-US" b="1" dirty="0" smtClean="0"/>
              <a:t>read out loud </a:t>
            </a:r>
          </a:p>
          <a:p>
            <a:r>
              <a:rPr lang="en-US" b="1" dirty="0" smtClean="0"/>
              <a:t>Underline </a:t>
            </a:r>
            <a:r>
              <a:rPr lang="en-US" dirty="0" smtClean="0"/>
              <a:t>the info you would need to include if you wrote a summary of this article.</a:t>
            </a:r>
            <a:endParaRPr lang="en-US"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5</a:t>
            </a:fld>
            <a:endParaRPr lang="en-US"/>
          </a:p>
        </p:txBody>
      </p:sp>
    </p:spTree>
    <p:extLst>
      <p:ext uri="{BB962C8B-B14F-4D97-AF65-F5344CB8AC3E}">
        <p14:creationId xmlns:p14="http://schemas.microsoft.com/office/powerpoint/2010/main" val="40585608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www.AACE-English.com</a:t>
            </a:r>
            <a:endParaRPr lang="en-US" sz="40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1556792"/>
            <a:ext cx="7848872" cy="5040560"/>
          </a:xfrm>
        </p:spPr>
      </p:pic>
      <p:sp>
        <p:nvSpPr>
          <p:cNvPr id="4" name="Slide Number Placeholder 3"/>
          <p:cNvSpPr>
            <a:spLocks noGrp="1"/>
          </p:cNvSpPr>
          <p:nvPr>
            <p:ph type="sldNum" sz="quarter" idx="12"/>
          </p:nvPr>
        </p:nvSpPr>
        <p:spPr/>
        <p:txBody>
          <a:bodyPr/>
          <a:lstStyle/>
          <a:p>
            <a:fld id="{3FEBF227-96DE-43F6-8BB4-541A9608B3E3}" type="slidenum">
              <a:rPr lang="en-US" smtClean="0"/>
              <a:pPr/>
              <a:t>50</a:t>
            </a:fld>
            <a:endParaRPr lang="en-US"/>
          </a:p>
        </p:txBody>
      </p:sp>
    </p:spTree>
    <p:extLst>
      <p:ext uri="{BB962C8B-B14F-4D97-AF65-F5344CB8AC3E}">
        <p14:creationId xmlns:p14="http://schemas.microsoft.com/office/powerpoint/2010/main" val="3247468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620000" cy="1143000"/>
          </a:xfrm>
        </p:spPr>
        <p:txBody>
          <a:bodyPr/>
          <a:lstStyle/>
          <a:p>
            <a:r>
              <a:rPr lang="en-US" sz="3200" b="1" dirty="0" smtClean="0"/>
              <a:t>Put a slash / for the thought group</a:t>
            </a:r>
            <a:endParaRPr lang="ru-RU" sz="3200" b="1" dirty="0"/>
          </a:p>
        </p:txBody>
      </p:sp>
      <p:sp>
        <p:nvSpPr>
          <p:cNvPr id="3" name="Content Placeholder 2"/>
          <p:cNvSpPr>
            <a:spLocks noGrp="1"/>
          </p:cNvSpPr>
          <p:nvPr>
            <p:ph idx="1"/>
          </p:nvPr>
        </p:nvSpPr>
        <p:spPr/>
        <p:txBody>
          <a:bodyPr>
            <a:normAutofit/>
          </a:bodyPr>
          <a:lstStyle/>
          <a:p>
            <a:pPr marL="114300" indent="0">
              <a:buNone/>
            </a:pPr>
            <a:r>
              <a:rPr lang="en-US" sz="1200" b="1" dirty="0" smtClean="0"/>
              <a:t>Text: </a:t>
            </a:r>
            <a:r>
              <a:rPr lang="en-US" sz="1200" dirty="0" smtClean="0"/>
              <a:t>Excerpt “Kazakhstan Apples coming home from Almaty”   (Bartlett  2016)</a:t>
            </a:r>
          </a:p>
          <a:p>
            <a:pPr marL="114300" indent="0">
              <a:buNone/>
            </a:pPr>
            <a:r>
              <a:rPr lang="en-US" sz="3200" b="1" dirty="0" smtClean="0"/>
              <a:t>The Agriculture Department of Almaty </a:t>
            </a:r>
          </a:p>
          <a:p>
            <a:pPr marL="114300" indent="0">
              <a:buNone/>
            </a:pPr>
            <a:r>
              <a:rPr lang="en-US" sz="3200" b="1" dirty="0" smtClean="0"/>
              <a:t>Kazakhstan’s commercial capital  has allotted 400,000 square meters of agricultural land on the outskirts of the city </a:t>
            </a:r>
          </a:p>
          <a:p>
            <a:pPr marL="114300" indent="0">
              <a:buNone/>
            </a:pPr>
            <a:r>
              <a:rPr lang="en-US" sz="3200" b="1" dirty="0" smtClean="0"/>
              <a:t>to a group of Kazakhstani investors trading as Apple World reports states news agency </a:t>
            </a:r>
            <a:r>
              <a:rPr lang="en-US" sz="3200" b="1" dirty="0" err="1" smtClean="0"/>
              <a:t>Kazinform</a:t>
            </a:r>
            <a:r>
              <a:rPr lang="en-US" sz="3200" b="1" dirty="0" smtClean="0"/>
              <a:t>.</a:t>
            </a:r>
          </a:p>
        </p:txBody>
      </p:sp>
      <p:sp>
        <p:nvSpPr>
          <p:cNvPr id="4" name="Slide Number Placeholder 3"/>
          <p:cNvSpPr>
            <a:spLocks noGrp="1"/>
          </p:cNvSpPr>
          <p:nvPr>
            <p:ph type="sldNum" sz="quarter" idx="12"/>
          </p:nvPr>
        </p:nvSpPr>
        <p:spPr/>
        <p:txBody>
          <a:bodyPr/>
          <a:lstStyle/>
          <a:p>
            <a:fld id="{3FEBF227-96DE-43F6-8BB4-541A9608B3E3}" type="slidenum">
              <a:rPr lang="en-US" smtClean="0"/>
              <a:pPr/>
              <a:t>6</a:t>
            </a:fld>
            <a:endParaRPr lang="en-US"/>
          </a:p>
        </p:txBody>
      </p:sp>
    </p:spTree>
    <p:extLst>
      <p:ext uri="{BB962C8B-B14F-4D97-AF65-F5344CB8AC3E}">
        <p14:creationId xmlns:p14="http://schemas.microsoft.com/office/powerpoint/2010/main" val="1262964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 Suggested Thought Groups</a:t>
            </a:r>
            <a:endParaRPr lang="ru-RU" sz="3200" b="1" dirty="0"/>
          </a:p>
        </p:txBody>
      </p:sp>
      <p:sp>
        <p:nvSpPr>
          <p:cNvPr id="3" name="Content Placeholder 2"/>
          <p:cNvSpPr>
            <a:spLocks noGrp="1"/>
          </p:cNvSpPr>
          <p:nvPr>
            <p:ph idx="1"/>
          </p:nvPr>
        </p:nvSpPr>
        <p:spPr/>
        <p:txBody>
          <a:bodyPr>
            <a:normAutofit fontScale="92500" lnSpcReduction="20000"/>
          </a:bodyPr>
          <a:lstStyle/>
          <a:p>
            <a:pPr marL="114300" indent="0">
              <a:buNone/>
            </a:pPr>
            <a:r>
              <a:rPr lang="en-US" sz="1200" b="1" dirty="0" smtClean="0"/>
              <a:t>Text: </a:t>
            </a:r>
            <a:r>
              <a:rPr lang="en-US" sz="1200" dirty="0" smtClean="0"/>
              <a:t>Excerpt “Kazakhstan Apples coming home from Almaty”   (Bartlett  2016)</a:t>
            </a:r>
          </a:p>
          <a:p>
            <a:endParaRPr lang="en-US" dirty="0" smtClean="0"/>
          </a:p>
          <a:p>
            <a:pPr marL="114300" indent="0">
              <a:buNone/>
            </a:pPr>
            <a:r>
              <a:rPr lang="en-US" sz="2800" dirty="0" smtClean="0"/>
              <a:t>The Agriculture Department of Almaty / </a:t>
            </a:r>
          </a:p>
          <a:p>
            <a:pPr marL="114300" indent="0">
              <a:buNone/>
            </a:pPr>
            <a:r>
              <a:rPr lang="en-US" sz="2800" dirty="0" smtClean="0"/>
              <a:t>Kazakhstan’s commercial capital /</a:t>
            </a:r>
          </a:p>
          <a:p>
            <a:pPr marL="114300" indent="0">
              <a:buNone/>
            </a:pPr>
            <a:r>
              <a:rPr lang="en-US" sz="2800" dirty="0" smtClean="0"/>
              <a:t>has allotted 400,000 square meters of agricultural land / </a:t>
            </a:r>
          </a:p>
          <a:p>
            <a:pPr marL="114300" indent="0">
              <a:buNone/>
            </a:pPr>
            <a:r>
              <a:rPr lang="en-US" sz="2800" dirty="0" smtClean="0"/>
              <a:t>on the outskirts of the city / </a:t>
            </a:r>
          </a:p>
          <a:p>
            <a:pPr marL="114300" indent="0">
              <a:buNone/>
            </a:pPr>
            <a:r>
              <a:rPr lang="en-US" sz="2800" dirty="0" smtClean="0"/>
              <a:t>to a group of Kazakhstani investors </a:t>
            </a:r>
            <a:r>
              <a:rPr lang="en-US" sz="2800" dirty="0"/>
              <a:t> </a:t>
            </a:r>
            <a:r>
              <a:rPr lang="en-US" sz="2800" dirty="0" smtClean="0"/>
              <a:t>---trading as Apple World / </a:t>
            </a:r>
          </a:p>
          <a:p>
            <a:pPr marL="114300" indent="0">
              <a:buNone/>
            </a:pPr>
            <a:r>
              <a:rPr lang="en-US" sz="2800" dirty="0" smtClean="0"/>
              <a:t>reports states news agency </a:t>
            </a:r>
            <a:r>
              <a:rPr lang="en-US" sz="2800" dirty="0" err="1" smtClean="0"/>
              <a:t>Kazinform</a:t>
            </a:r>
            <a:r>
              <a:rPr lang="en-US" sz="2800" dirty="0" smtClean="0"/>
              <a:t>.</a:t>
            </a:r>
          </a:p>
          <a:p>
            <a:pPr marL="114300" indent="0">
              <a:buNone/>
            </a:pPr>
            <a:endParaRPr lang="en-US" dirty="0" smtClean="0"/>
          </a:p>
          <a:p>
            <a:r>
              <a:rPr lang="en-US" b="1" dirty="0" smtClean="0"/>
              <a:t>Which words are KEY WORDS that needn’t be changed?</a:t>
            </a:r>
            <a:endParaRPr lang="en-US" b="1" dirty="0"/>
          </a:p>
          <a:p>
            <a:r>
              <a:rPr lang="en-US" b="1" dirty="0" smtClean="0"/>
              <a:t>Why are thought groups important to ID for paraphrasing? </a:t>
            </a:r>
            <a:endParaRPr lang="en-US" b="1" dirty="0"/>
          </a:p>
        </p:txBody>
      </p:sp>
      <p:sp>
        <p:nvSpPr>
          <p:cNvPr id="4" name="Slide Number Placeholder 3"/>
          <p:cNvSpPr>
            <a:spLocks noGrp="1"/>
          </p:cNvSpPr>
          <p:nvPr>
            <p:ph type="sldNum" sz="quarter" idx="12"/>
          </p:nvPr>
        </p:nvSpPr>
        <p:spPr/>
        <p:txBody>
          <a:bodyPr/>
          <a:lstStyle/>
          <a:p>
            <a:fld id="{3FEBF227-96DE-43F6-8BB4-541A9608B3E3}" type="slidenum">
              <a:rPr lang="en-US" smtClean="0"/>
              <a:pPr/>
              <a:t>7</a:t>
            </a:fld>
            <a:endParaRPr lang="en-US"/>
          </a:p>
        </p:txBody>
      </p:sp>
    </p:spTree>
    <p:extLst>
      <p:ext uri="{BB962C8B-B14F-4D97-AF65-F5344CB8AC3E}">
        <p14:creationId xmlns:p14="http://schemas.microsoft.com/office/powerpoint/2010/main" val="1441582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Ideas to keep if  paraphrasing</a:t>
            </a:r>
            <a:endParaRPr lang="ru-RU" sz="3200" b="1" dirty="0"/>
          </a:p>
        </p:txBody>
      </p:sp>
      <p:sp>
        <p:nvSpPr>
          <p:cNvPr id="3" name="Content Placeholder 2"/>
          <p:cNvSpPr>
            <a:spLocks noGrp="1"/>
          </p:cNvSpPr>
          <p:nvPr>
            <p:ph idx="1"/>
          </p:nvPr>
        </p:nvSpPr>
        <p:spPr/>
        <p:txBody>
          <a:bodyPr>
            <a:normAutofit/>
          </a:bodyPr>
          <a:lstStyle/>
          <a:p>
            <a:pPr marL="114300" indent="0">
              <a:buNone/>
            </a:pPr>
            <a:r>
              <a:rPr lang="en-US" sz="1200" b="1" dirty="0" smtClean="0"/>
              <a:t>Text: </a:t>
            </a:r>
            <a:r>
              <a:rPr lang="en-US" sz="1200" dirty="0" smtClean="0"/>
              <a:t>Excerpt “Kazakhstan Apples coming home from Almaty”   (Bartlett  2016)</a:t>
            </a:r>
          </a:p>
          <a:p>
            <a:pPr marL="114300" indent="0">
              <a:buNone/>
            </a:pPr>
            <a:r>
              <a:rPr lang="en-US" sz="3200" dirty="0" smtClean="0"/>
              <a:t>The Agriculture Department of Almaty / </a:t>
            </a:r>
          </a:p>
          <a:p>
            <a:pPr marL="114300" indent="0">
              <a:buNone/>
            </a:pPr>
            <a:r>
              <a:rPr lang="en-US" sz="3200" strike="sngStrike" dirty="0" smtClean="0"/>
              <a:t> Kazakhstan’s commercial capital /</a:t>
            </a:r>
          </a:p>
          <a:p>
            <a:pPr marL="114300" indent="0">
              <a:buNone/>
            </a:pPr>
            <a:r>
              <a:rPr lang="en-US" sz="3200" dirty="0" smtClean="0"/>
              <a:t> has allotted 400,000 square meters of </a:t>
            </a:r>
            <a:r>
              <a:rPr lang="en-US" sz="3200" strike="sngStrike" dirty="0" smtClean="0"/>
              <a:t>agricultural</a:t>
            </a:r>
            <a:r>
              <a:rPr lang="en-US" sz="3200" dirty="0" smtClean="0"/>
              <a:t> land / </a:t>
            </a:r>
          </a:p>
          <a:p>
            <a:pPr marL="114300" indent="0">
              <a:buNone/>
            </a:pPr>
            <a:r>
              <a:rPr lang="en-US" sz="3200" strike="sngStrike" dirty="0" smtClean="0"/>
              <a:t>on the outskirts of the city / </a:t>
            </a:r>
          </a:p>
          <a:p>
            <a:pPr marL="114300" indent="0">
              <a:buNone/>
            </a:pPr>
            <a:r>
              <a:rPr lang="en-US" sz="3200" strike="sngStrike" dirty="0" smtClean="0"/>
              <a:t>to a group of </a:t>
            </a:r>
            <a:r>
              <a:rPr lang="en-US" sz="3200" dirty="0" smtClean="0"/>
              <a:t>Kazakhstani investors </a:t>
            </a:r>
            <a:r>
              <a:rPr lang="en-US" sz="3200" dirty="0"/>
              <a:t>/</a:t>
            </a:r>
            <a:r>
              <a:rPr lang="en-US" sz="3200" dirty="0" smtClean="0"/>
              <a:t>trading as Apple World</a:t>
            </a:r>
          </a:p>
          <a:p>
            <a:pPr marL="114300" indent="0">
              <a:buNone/>
            </a:pPr>
            <a:r>
              <a:rPr lang="en-US" sz="3200" strike="sngStrike" dirty="0" smtClean="0">
                <a:solidFill>
                  <a:schemeClr val="bg1">
                    <a:lumMod val="75000"/>
                  </a:schemeClr>
                </a:solidFill>
                <a:effectLst>
                  <a:outerShdw blurRad="38100" dist="38100" dir="2700000" algn="tl">
                    <a:srgbClr val="000000">
                      <a:alpha val="43137"/>
                    </a:srgbClr>
                  </a:outerShdw>
                </a:effectLst>
              </a:rPr>
              <a:t> / reports states news agency </a:t>
            </a:r>
            <a:r>
              <a:rPr lang="en-US" sz="3200" strike="sngStrike" dirty="0" err="1" smtClean="0">
                <a:solidFill>
                  <a:schemeClr val="bg1">
                    <a:lumMod val="75000"/>
                  </a:schemeClr>
                </a:solidFill>
                <a:effectLst>
                  <a:outerShdw blurRad="38100" dist="38100" dir="2700000" algn="tl">
                    <a:srgbClr val="000000">
                      <a:alpha val="43137"/>
                    </a:srgbClr>
                  </a:outerShdw>
                </a:effectLst>
              </a:rPr>
              <a:t>Kazinform</a:t>
            </a:r>
            <a:r>
              <a:rPr lang="en-US" sz="3200" dirty="0" smtClean="0"/>
              <a:t>.</a:t>
            </a:r>
          </a:p>
        </p:txBody>
      </p:sp>
      <p:sp>
        <p:nvSpPr>
          <p:cNvPr id="4" name="Slide Number Placeholder 3"/>
          <p:cNvSpPr>
            <a:spLocks noGrp="1"/>
          </p:cNvSpPr>
          <p:nvPr>
            <p:ph type="sldNum" sz="quarter" idx="12"/>
          </p:nvPr>
        </p:nvSpPr>
        <p:spPr/>
        <p:txBody>
          <a:bodyPr/>
          <a:lstStyle/>
          <a:p>
            <a:fld id="{3FEBF227-96DE-43F6-8BB4-541A9608B3E3}" type="slidenum">
              <a:rPr lang="en-US" smtClean="0"/>
              <a:pPr/>
              <a:t>8</a:t>
            </a:fld>
            <a:endParaRPr lang="en-US"/>
          </a:p>
        </p:txBody>
      </p:sp>
    </p:spTree>
    <p:extLst>
      <p:ext uri="{BB962C8B-B14F-4D97-AF65-F5344CB8AC3E}">
        <p14:creationId xmlns:p14="http://schemas.microsoft.com/office/powerpoint/2010/main" val="1919995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r>
              <a:rPr lang="en-US" sz="3600" b="1" dirty="0" smtClean="0"/>
              <a:t>7 Strategies: </a:t>
            </a:r>
            <a:r>
              <a:rPr lang="en-US" sz="3600" b="1" dirty="0" smtClean="0"/>
              <a:t>Description (see handout)</a:t>
            </a:r>
            <a:endParaRPr lang="ru-RU" sz="3600" b="1" dirty="0"/>
          </a:p>
        </p:txBody>
      </p:sp>
      <p:sp>
        <p:nvSpPr>
          <p:cNvPr id="3" name="Content Placeholder 2"/>
          <p:cNvSpPr>
            <a:spLocks noGrp="1"/>
          </p:cNvSpPr>
          <p:nvPr>
            <p:ph idx="1"/>
          </p:nvPr>
        </p:nvSpPr>
        <p:spPr/>
        <p:txBody>
          <a:bodyPr>
            <a:normAutofit/>
          </a:bodyPr>
          <a:lstStyle/>
          <a:p>
            <a:r>
              <a:rPr lang="en-US" sz="2800" dirty="0" smtClean="0"/>
              <a:t>To get the gist of the article, read the original news story by Henry Nicholls in the left hand column of </a:t>
            </a:r>
            <a:r>
              <a:rPr lang="en-US" sz="2800" i="1" dirty="0" smtClean="0"/>
              <a:t>your handout.</a:t>
            </a:r>
          </a:p>
          <a:p>
            <a:r>
              <a:rPr lang="en-US" sz="2800" dirty="0" smtClean="0"/>
              <a:t>Then, read each original and the corresponding paraphrase next to it. Notice the strategies. </a:t>
            </a:r>
          </a:p>
          <a:p>
            <a:r>
              <a:rPr lang="en-US" sz="2800" dirty="0" smtClean="0"/>
              <a:t>The </a:t>
            </a:r>
            <a:r>
              <a:rPr lang="en-US" sz="2800" u="sng" dirty="0" smtClean="0"/>
              <a:t>underlined words</a:t>
            </a:r>
            <a:r>
              <a:rPr lang="en-US" sz="2800" dirty="0" smtClean="0"/>
              <a:t> highlight the strategy.</a:t>
            </a:r>
          </a:p>
          <a:p>
            <a:r>
              <a:rPr lang="en-US" sz="2800" b="1" dirty="0" smtClean="0">
                <a:solidFill>
                  <a:srgbClr val="FF0000"/>
                </a:solidFill>
              </a:rPr>
              <a:t>The colors</a:t>
            </a:r>
            <a:r>
              <a:rPr lang="en-US" sz="2800" dirty="0" smtClean="0">
                <a:solidFill>
                  <a:srgbClr val="FF0000"/>
                </a:solidFill>
              </a:rPr>
              <a:t> </a:t>
            </a:r>
            <a:r>
              <a:rPr lang="en-US" sz="2800" dirty="0" smtClean="0"/>
              <a:t>to show the same ideas (the thought groups</a:t>
            </a:r>
            <a:r>
              <a:rPr lang="en-US" sz="2800" dirty="0" smtClean="0"/>
              <a:t>).</a:t>
            </a:r>
          </a:p>
          <a:p>
            <a:r>
              <a:rPr lang="en-US" sz="2400" dirty="0" smtClean="0"/>
              <a:t>Source: Nicholls, H. 2016. “Mass deaths of </a:t>
            </a:r>
            <a:r>
              <a:rPr lang="en-US" sz="2400" dirty="0" err="1" smtClean="0"/>
              <a:t>saiga</a:t>
            </a:r>
            <a:r>
              <a:rPr lang="en-US" sz="2400" dirty="0" smtClean="0"/>
              <a:t> antelope in </a:t>
            </a:r>
            <a:r>
              <a:rPr lang="en-US" sz="2400" dirty="0" err="1" smtClean="0"/>
              <a:t>Kazakhstn</a:t>
            </a:r>
            <a:r>
              <a:rPr lang="en-US" sz="2400" dirty="0" smtClean="0"/>
              <a:t> caused by bacteria.” </a:t>
            </a:r>
            <a:r>
              <a:rPr lang="en-US" sz="2400" i="1" dirty="0" smtClean="0"/>
              <a:t>The Guardian,</a:t>
            </a:r>
            <a:r>
              <a:rPr lang="en-US" sz="2400" dirty="0" smtClean="0"/>
              <a:t> April 14. </a:t>
            </a:r>
            <a:endParaRPr lang="en-US" sz="2400" dirty="0" smtClean="0"/>
          </a:p>
        </p:txBody>
      </p:sp>
      <p:sp>
        <p:nvSpPr>
          <p:cNvPr id="4" name="Slide Number Placeholder 3"/>
          <p:cNvSpPr>
            <a:spLocks noGrp="1"/>
          </p:cNvSpPr>
          <p:nvPr>
            <p:ph type="sldNum" sz="quarter" idx="12"/>
          </p:nvPr>
        </p:nvSpPr>
        <p:spPr/>
        <p:txBody>
          <a:bodyPr/>
          <a:lstStyle/>
          <a:p>
            <a:fld id="{3FEBF227-96DE-43F6-8BB4-541A9608B3E3}" type="slidenum">
              <a:rPr lang="en-US" smtClean="0"/>
              <a:pPr/>
              <a:t>9</a:t>
            </a:fld>
            <a:endParaRPr lang="en-US"/>
          </a:p>
        </p:txBody>
      </p:sp>
    </p:spTree>
    <p:extLst>
      <p:ext uri="{BB962C8B-B14F-4D97-AF65-F5344CB8AC3E}">
        <p14:creationId xmlns:p14="http://schemas.microsoft.com/office/powerpoint/2010/main" val="31584242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609</TotalTime>
  <Words>3035</Words>
  <Application>Microsoft Office PowerPoint</Application>
  <PresentationFormat>On-screen Show (4:3)</PresentationFormat>
  <Paragraphs>380</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Adjacency</vt:lpstr>
      <vt:lpstr>7x7x7  Paraphrasing Method Lesson Materials</vt:lpstr>
      <vt:lpstr>Content </vt:lpstr>
      <vt:lpstr>Paraphrasing Review</vt:lpstr>
      <vt:lpstr>Put these steps in order</vt:lpstr>
      <vt:lpstr> Thought Groups</vt:lpstr>
      <vt:lpstr>Put a slash / for the thought group</vt:lpstr>
      <vt:lpstr> Suggested Thought Groups</vt:lpstr>
      <vt:lpstr>Ideas to keep if  paraphrasing</vt:lpstr>
      <vt:lpstr>7 Strategies: Description (see handout)</vt:lpstr>
      <vt:lpstr>1. Change the voice (active to passive or vice versa)</vt:lpstr>
      <vt:lpstr>2. Use synonyms </vt:lpstr>
      <vt:lpstr>3. Change word forms &amp; grammar</vt:lpstr>
      <vt:lpstr>4. Change order of ideas</vt:lpstr>
      <vt:lpstr>5. Change into opposite</vt:lpstr>
      <vt:lpstr>6. Combine ideas differently</vt:lpstr>
      <vt:lpstr>7. Change expression of numbers</vt:lpstr>
      <vt:lpstr>Using Quotes -note examples on the handout</vt:lpstr>
      <vt:lpstr>Paraphrase:  Strategy Analysis</vt:lpstr>
      <vt:lpstr>Part A Example: Identifying strategies source:  Dyussembekova, Z.  2016.  “Kazakh tenor promotes country abroad” Asia Times.   May 7</vt:lpstr>
      <vt:lpstr>Part A Example: Suggested Answer</vt:lpstr>
      <vt:lpstr>Part A: Identify the strategies used</vt:lpstr>
      <vt:lpstr>Part A</vt:lpstr>
      <vt:lpstr>Part A</vt:lpstr>
      <vt:lpstr>Part A</vt:lpstr>
      <vt:lpstr>Part B  Example: Evaluating paraphrases</vt:lpstr>
      <vt:lpstr>Part B Example: Suggested Answer</vt:lpstr>
      <vt:lpstr>Part B</vt:lpstr>
      <vt:lpstr>Part B</vt:lpstr>
      <vt:lpstr>Part B </vt:lpstr>
      <vt:lpstr>Part B</vt:lpstr>
      <vt:lpstr>PowerPoint Presentation</vt:lpstr>
      <vt:lpstr>Part B</vt:lpstr>
      <vt:lpstr>Part C: Your turn to paraphrase!!</vt:lpstr>
      <vt:lpstr>IV. Synthesizing Sources</vt:lpstr>
      <vt:lpstr>PowerPoint Presentation</vt:lpstr>
      <vt:lpstr>Chicago Reference</vt:lpstr>
      <vt:lpstr>Chicago Reference</vt:lpstr>
      <vt:lpstr>Synthesizing: Finding Support</vt:lpstr>
      <vt:lpstr>IV.  Suggested Answers    Synthesizing sources</vt:lpstr>
      <vt:lpstr>Final Task</vt:lpstr>
      <vt:lpstr>For instructors/ self-study</vt:lpstr>
      <vt:lpstr>Answers:  7 possible Paraphrasing  Steps</vt:lpstr>
      <vt:lpstr>Possible Thought Groups</vt:lpstr>
      <vt:lpstr>Other Ideas to keep if summarizing   - but we still need to paraphrase these phrases</vt:lpstr>
      <vt:lpstr>Part A  &amp; B suggested answers                          Re: Diyaz Mussalimov  </vt:lpstr>
      <vt:lpstr>Part A  &amp;  B suggested answers                          Re: Diyaz Mussalimov</vt:lpstr>
      <vt:lpstr>Part A  &amp;  B suggested answers                          Re: Diyaz Mussalimov</vt:lpstr>
      <vt:lpstr>IV.  Suggested Answers    Synthesizing sources</vt:lpstr>
      <vt:lpstr>Finding Support – Suggested Answers</vt:lpstr>
      <vt:lpstr>www.AACE-English.com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janice.penner</dc:creator>
  <cp:lastModifiedBy>Janice Penner</cp:lastModifiedBy>
  <cp:revision>64</cp:revision>
  <cp:lastPrinted>2017-05-18T10:20:36Z</cp:lastPrinted>
  <dcterms:created xsi:type="dcterms:W3CDTF">2015-09-23T05:35:18Z</dcterms:created>
  <dcterms:modified xsi:type="dcterms:W3CDTF">2017-05-18T11:12:02Z</dcterms:modified>
</cp:coreProperties>
</file>